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4"/>
    <p:sldMasterId id="2147483648" r:id="rId5"/>
    <p:sldMasterId id="2147483658" r:id="rId6"/>
    <p:sldMasterId id="2147483675" r:id="rId7"/>
  </p:sldMasterIdLst>
  <p:notesMasterIdLst>
    <p:notesMasterId r:id="rId21"/>
  </p:notesMasterIdLst>
  <p:sldIdLst>
    <p:sldId id="265" r:id="rId8"/>
    <p:sldId id="266" r:id="rId9"/>
    <p:sldId id="478" r:id="rId10"/>
    <p:sldId id="479" r:id="rId11"/>
    <p:sldId id="481" r:id="rId12"/>
    <p:sldId id="482" r:id="rId13"/>
    <p:sldId id="279" r:id="rId14"/>
    <p:sldId id="470" r:id="rId15"/>
    <p:sldId id="282" r:id="rId16"/>
    <p:sldId id="291" r:id="rId17"/>
    <p:sldId id="480" r:id="rId18"/>
    <p:sldId id="288" r:id="rId19"/>
    <p:sldId id="276" r:id="rId20"/>
  </p:sldIdLst>
  <p:sldSz cx="9144000" cy="5143500" type="screen16x9"/>
  <p:notesSz cx="6797675" cy="9872663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4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UILLARD Claire" initials="DC" lastIdx="2" clrIdx="0">
    <p:extLst>
      <p:ext uri="{19B8F6BF-5375-455C-9EA6-DF929625EA0E}">
        <p15:presenceInfo xmlns:p15="http://schemas.microsoft.com/office/powerpoint/2012/main" userId="S::Claire.DOUILLARD@nantesstnazaire.cci.fr::9b6a6956-488b-4722-bf54-3c9fad068641" providerId="AD"/>
      </p:ext>
    </p:extLst>
  </p:cmAuthor>
  <p:cmAuthor id="2" name="DOUILLARD Claire" initials="DC [2]" lastIdx="2" clrIdx="1">
    <p:extLst>
      <p:ext uri="{19B8F6BF-5375-455C-9EA6-DF929625EA0E}">
        <p15:presenceInfo xmlns:p15="http://schemas.microsoft.com/office/powerpoint/2012/main" userId="S::Claire.DOUILLARD@44.cci.fr::9b6a6956-488b-4722-bf54-3c9fad0686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1E181D-99D8-4F87-94CF-2BAA63F68FF5}" v="2" dt="2022-02-07T10:21:59.7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8141" autoAdjust="0"/>
  </p:normalViewPr>
  <p:slideViewPr>
    <p:cSldViewPr snapToGrid="0" snapToObjects="1" showGuides="1">
      <p:cViewPr varScale="1">
        <p:scale>
          <a:sx n="59" d="100"/>
          <a:sy n="59" d="100"/>
        </p:scale>
        <p:origin x="84" y="228"/>
      </p:cViewPr>
      <p:guideLst>
        <p:guide orient="horz" pos="1620"/>
        <p:guide pos="284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6EE71-F3D6-4385-8B5C-76E24E067DB1}" type="datetimeFigureOut">
              <a:rPr lang="fr-FR" smtClean="0"/>
              <a:t>09/02/2022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05E6E5-32BF-44DE-8C03-46392E8610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890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chemeClr val="tx2"/>
                </a:solidFill>
              </a:rPr>
              <a:t>Aider les PME/TPE à s’adapter aux transitions numériques, environnementales ou l’émergence de nouveaux marchés.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chemeClr val="tx2"/>
                </a:solidFill>
              </a:rPr>
              <a:t>Faciliter le renouvellement du tissu économique (création-transmission).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chemeClr val="tx2"/>
                </a:solidFill>
              </a:rPr>
              <a:t>Développer les compétences des collaborateurs (formations)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05E6E5-32BF-44DE-8C03-46392E86102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9418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Clr>
                <a:srgbClr val="EA005F"/>
              </a:buClr>
              <a:buFont typeface="Arial" panose="020B0604020202020204" pitchFamily="34" charset="0"/>
              <a:buChar char="•"/>
              <a:defRPr/>
            </a:pPr>
            <a:r>
              <a:rPr lang="fr-FR" dirty="0">
                <a:solidFill>
                  <a:srgbClr val="244061"/>
                </a:solidFill>
                <a:latin typeface="Helvetica" panose="020B0604020202020204" pitchFamily="34" charset="0"/>
                <a:ea typeface="Calibri"/>
                <a:cs typeface="Helvetica" panose="020B0604020202020204" pitchFamily="34" charset="0"/>
              </a:rPr>
              <a:t>Soutenir les projets de  développement des PME de Loire-Atlantique </a:t>
            </a:r>
          </a:p>
          <a:p>
            <a:pPr marL="285750" indent="-285750">
              <a:buClr>
                <a:srgbClr val="EA005F"/>
              </a:buClr>
              <a:buFont typeface="Arial" panose="020B0604020202020204" pitchFamily="34" charset="0"/>
              <a:buChar char="•"/>
              <a:defRPr/>
            </a:pPr>
            <a:r>
              <a:rPr lang="fr-FR" dirty="0">
                <a:solidFill>
                  <a:srgbClr val="244061"/>
                </a:solidFill>
                <a:latin typeface="Helvetica" panose="020B0604020202020204" pitchFamily="34" charset="0"/>
                <a:ea typeface="Calibri"/>
                <a:cs typeface="Helvetica" panose="020B0604020202020204" pitchFamily="34" charset="0"/>
              </a:rPr>
              <a:t>Avance remboursable à taux 0% de </a:t>
            </a:r>
            <a:r>
              <a:rPr lang="fr-FR" dirty="0">
                <a:solidFill>
                  <a:srgbClr val="FF0066"/>
                </a:solidFill>
                <a:latin typeface="Helvetica" panose="020B0604020202020204" pitchFamily="34" charset="0"/>
                <a:ea typeface="Calibri"/>
                <a:cs typeface="Helvetica" panose="020B0604020202020204" pitchFamily="34" charset="0"/>
              </a:rPr>
              <a:t>15 000 € à 60 000 €</a:t>
            </a:r>
            <a:r>
              <a:rPr lang="fr-FR" dirty="0">
                <a:solidFill>
                  <a:srgbClr val="244061"/>
                </a:solidFill>
                <a:latin typeface="Helvetica" panose="020B0604020202020204" pitchFamily="34" charset="0"/>
                <a:ea typeface="Calibri"/>
                <a:cs typeface="Helvetica" panose="020B0604020202020204" pitchFamily="34" charset="0"/>
              </a:rPr>
              <a:t> et une mise à disposition de compétences d’experts. </a:t>
            </a:r>
          </a:p>
          <a:p>
            <a:pPr>
              <a:buClr>
                <a:sysClr val="windowText" lastClr="000000">
                  <a:lumMod val="65000"/>
                  <a:lumOff val="35000"/>
                </a:sysClr>
              </a:buClr>
              <a:buFont typeface="Wingdings" pitchFamily="2" charset="2"/>
              <a:buChar char="q"/>
              <a:defRPr/>
            </a:pPr>
            <a:endParaRPr lang="fr-FR" sz="2800" dirty="0">
              <a:solidFill>
                <a:srgbClr val="595959"/>
              </a:solidFill>
              <a:latin typeface="Helvetica" panose="020B0604020202020204" pitchFamily="34" charset="0"/>
              <a:ea typeface="ＭＳ Ｐゴシック" charset="-128"/>
              <a:cs typeface="Helvetica" panose="020B0604020202020204" pitchFamily="34" charset="0"/>
            </a:endParaRPr>
          </a:p>
          <a:p>
            <a:pPr marL="0" indent="0">
              <a:buClr>
                <a:sysClr val="windowText" lastClr="000000">
                  <a:lumMod val="65000"/>
                  <a:lumOff val="35000"/>
                </a:sysClr>
              </a:buClr>
              <a:buFont typeface="Wingdings" pitchFamily="2" charset="2"/>
              <a:buNone/>
              <a:defRPr/>
            </a:pPr>
            <a:r>
              <a:rPr lang="fr-FR" sz="2400" dirty="0">
                <a:solidFill>
                  <a:srgbClr val="EA005F"/>
                </a:solidFill>
                <a:latin typeface="Helvetica" panose="020B0604020202020204" pitchFamily="34" charset="0"/>
                <a:ea typeface="ＭＳ Ｐゴシック" charset="-128"/>
                <a:cs typeface="Helvetica" panose="020B0604020202020204" pitchFamily="34" charset="0"/>
              </a:rPr>
              <a:t>Pour quelles entreprises ?</a:t>
            </a:r>
          </a:p>
          <a:p>
            <a:pPr>
              <a:buClr>
                <a:sysClr val="windowText" lastClr="000000">
                  <a:lumMod val="65000"/>
                  <a:lumOff val="35000"/>
                </a:sysClr>
              </a:buClr>
              <a:buFont typeface="Wingdings" pitchFamily="2" charset="2"/>
              <a:buChar char="q"/>
              <a:defRPr/>
            </a:pPr>
            <a:endParaRPr lang="fr-FR" sz="900" dirty="0">
              <a:solidFill>
                <a:prstClr val="white"/>
              </a:solidFill>
              <a:latin typeface="Helvetica" panose="020B0604020202020204" pitchFamily="34" charset="0"/>
              <a:ea typeface="Calibri"/>
              <a:cs typeface="Helvetica" panose="020B0604020202020204" pitchFamily="34" charset="0"/>
            </a:endParaRPr>
          </a:p>
          <a:p>
            <a:pPr>
              <a:lnSpc>
                <a:spcPct val="115000"/>
              </a:lnSpc>
              <a:buClr>
                <a:sysClr val="windowText" lastClr="000000">
                  <a:lumMod val="65000"/>
                  <a:lumOff val="35000"/>
                </a:sysClr>
              </a:buClr>
              <a:buFont typeface="Arial" panose="020B0604020202020204" pitchFamily="34" charset="0"/>
              <a:buChar char="•"/>
              <a:defRPr/>
            </a:pPr>
            <a:r>
              <a:rPr lang="fr-FR" dirty="0">
                <a:solidFill>
                  <a:srgbClr val="244061"/>
                </a:solidFill>
                <a:latin typeface="Helvetica" panose="020B0604020202020204" pitchFamily="34" charset="0"/>
                <a:ea typeface="Calibri"/>
                <a:cs typeface="Helvetica" panose="020B0604020202020204" pitchFamily="34" charset="0"/>
              </a:rPr>
              <a:t>PME-PMI &lt; 250 salariés ayant le siège social en Loire-Atlantique </a:t>
            </a:r>
            <a:endParaRPr lang="fr-FR" dirty="0">
              <a:solidFill>
                <a:prstClr val="white"/>
              </a:solidFill>
              <a:latin typeface="Helvetica" panose="020B0604020202020204" pitchFamily="34" charset="0"/>
              <a:ea typeface="Calibri"/>
              <a:cs typeface="Helvetica" panose="020B0604020202020204" pitchFamily="34" charset="0"/>
            </a:endParaRPr>
          </a:p>
          <a:p>
            <a:pPr>
              <a:lnSpc>
                <a:spcPct val="115000"/>
              </a:lnSpc>
              <a:buClr>
                <a:sysClr val="windowText" lastClr="000000">
                  <a:lumMod val="65000"/>
                  <a:lumOff val="35000"/>
                </a:sysClr>
              </a:buClr>
              <a:buFont typeface="Arial" panose="020B0604020202020204" pitchFamily="34" charset="0"/>
              <a:buChar char="•"/>
              <a:defRPr/>
            </a:pPr>
            <a:r>
              <a:rPr lang="fr-FR" dirty="0">
                <a:solidFill>
                  <a:srgbClr val="244061"/>
                </a:solidFill>
                <a:latin typeface="Helvetica" panose="020B0604020202020204" pitchFamily="34" charset="0"/>
                <a:ea typeface="Calibri"/>
                <a:cs typeface="Helvetica" panose="020B0604020202020204" pitchFamily="34" charset="0"/>
              </a:rPr>
              <a:t>Cofinancement bancaire  </a:t>
            </a:r>
          </a:p>
          <a:p>
            <a:pPr>
              <a:lnSpc>
                <a:spcPct val="115000"/>
              </a:lnSpc>
              <a:buClr>
                <a:sysClr val="windowText" lastClr="000000">
                  <a:lumMod val="65000"/>
                  <a:lumOff val="35000"/>
                </a:sysClr>
              </a:buClr>
              <a:buFont typeface="Arial" panose="020B0604020202020204" pitchFamily="34" charset="0"/>
              <a:buChar char="•"/>
              <a:defRPr/>
            </a:pPr>
            <a:endParaRPr lang="fr-FR" dirty="0">
              <a:solidFill>
                <a:srgbClr val="244061"/>
              </a:solidFill>
              <a:latin typeface="Helvetica" panose="020B0604020202020204" pitchFamily="34" charset="0"/>
              <a:ea typeface="Calibri"/>
              <a:cs typeface="Helvetica" panose="020B0604020202020204" pitchFamily="34" charset="0"/>
            </a:endParaRPr>
          </a:p>
          <a:p>
            <a:pPr marL="0" indent="0">
              <a:lnSpc>
                <a:spcPct val="115000"/>
              </a:lnSpc>
              <a:buClr>
                <a:sysClr val="windowText" lastClr="000000">
                  <a:lumMod val="65000"/>
                  <a:lumOff val="35000"/>
                </a:sysClr>
              </a:buClr>
              <a:buFont typeface="Wingdings" pitchFamily="2" charset="2"/>
              <a:buNone/>
              <a:defRPr/>
            </a:pPr>
            <a:r>
              <a:rPr lang="fr-FR" sz="2400" dirty="0">
                <a:solidFill>
                  <a:srgbClr val="EA005F"/>
                </a:solidFill>
                <a:latin typeface="Helvetica" panose="020B0604020202020204" pitchFamily="34" charset="0"/>
                <a:ea typeface="ＭＳ Ｐゴシック" charset="-128"/>
                <a:cs typeface="Helvetica" panose="020B0604020202020204" pitchFamily="34" charset="0"/>
              </a:rPr>
              <a:t>Pour quoi ?</a:t>
            </a:r>
          </a:p>
          <a:p>
            <a:pPr marL="0" indent="0">
              <a:lnSpc>
                <a:spcPct val="115000"/>
              </a:lnSpc>
              <a:buClr>
                <a:sysClr val="windowText" lastClr="000000">
                  <a:lumMod val="65000"/>
                  <a:lumOff val="35000"/>
                </a:sysClr>
              </a:buClr>
              <a:buFont typeface="Wingdings" pitchFamily="2" charset="2"/>
              <a:buNone/>
              <a:defRPr/>
            </a:pPr>
            <a:r>
              <a:rPr lang="fr-FR" dirty="0">
                <a:solidFill>
                  <a:srgbClr val="244061"/>
                </a:solidFill>
                <a:latin typeface="Helvetica" panose="020B0604020202020204" pitchFamily="34" charset="0"/>
                <a:ea typeface="Calibri"/>
                <a:cs typeface="Helvetica" panose="020B0604020202020204" pitchFamily="34" charset="0"/>
              </a:rPr>
              <a:t>BRF Export , dépenses de communication, participations aux foires et salons ..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17C25-66A3-4431-BE54-097EF805B00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608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17C25-66A3-4431-BE54-097EF805B00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1711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8603F-5F33-4E60-A21F-21519583C387}" type="slidenum">
              <a:rPr lang="fr-FR" smtClean="0">
                <a:solidFill>
                  <a:prstClr val="black"/>
                </a:solidFill>
              </a:rPr>
              <a:pPr/>
              <a:t>8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022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ctrTitle"/>
          </p:nvPr>
        </p:nvSpPr>
        <p:spPr>
          <a:xfrm>
            <a:off x="449187" y="287614"/>
            <a:ext cx="7772400" cy="1102519"/>
          </a:xfrm>
          <a:prstGeom prst="rect">
            <a:avLst/>
          </a:prstGeom>
        </p:spPr>
        <p:txBody>
          <a:bodyPr/>
          <a:lstStyle>
            <a:lvl1pPr algn="l">
              <a:defRPr b="0" i="0">
                <a:solidFill>
                  <a:schemeClr val="bg1"/>
                </a:solidFill>
                <a:latin typeface="Fira Sans Bold"/>
                <a:cs typeface="Fira Sans Bold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3" name="Sous-titre 2"/>
          <p:cNvSpPr>
            <a:spLocks noGrp="1"/>
          </p:cNvSpPr>
          <p:nvPr>
            <p:ph type="subTitle" idx="1"/>
          </p:nvPr>
        </p:nvSpPr>
        <p:spPr>
          <a:xfrm>
            <a:off x="449187" y="1604445"/>
            <a:ext cx="7086600" cy="13144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Fira Sans Regular"/>
                <a:cs typeface="Fira Sans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3375603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>
            <a:lvl1pPr algn="l">
              <a:defRPr b="0" i="0">
                <a:solidFill>
                  <a:schemeClr val="bg1"/>
                </a:solidFill>
                <a:latin typeface="Fira Sans Bold"/>
                <a:cs typeface="Fira Sans Bold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2914650"/>
            <a:ext cx="7086600" cy="13144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Fira Sans Regular"/>
                <a:cs typeface="Fira Sans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Fira Sans Regular"/>
                <a:cs typeface="Fira Sans Regular"/>
              </a:defRPr>
            </a:lvl1pPr>
          </a:lstStyle>
          <a:p>
            <a:fld id="{9B92A12F-00E9-FE46-9C0A-1572C176BBD5}" type="datetimeFigureOut">
              <a:rPr lang="fr-FR"/>
              <a:pPr/>
              <a:t>09/02/2022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Fira Sans Regular"/>
                <a:cs typeface="Fira Sans Regular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fld id="{A138CD72-1247-4444-91BC-8ABC9900B44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6076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l">
              <a:defRPr b="0" i="0">
                <a:solidFill>
                  <a:srgbClr val="FFFFFF"/>
                </a:solidFill>
                <a:latin typeface="Fira Sans Bold"/>
                <a:cs typeface="Fira Sans Bold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  <a:lvl2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2pPr>
            <a:lvl3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3pPr>
            <a:lvl4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4pPr>
            <a:lvl5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Fira Sans Regular"/>
                <a:cs typeface="Fira Sans Regular"/>
              </a:defRPr>
            </a:lvl1pPr>
          </a:lstStyle>
          <a:p>
            <a:fld id="{9B92A12F-00E9-FE46-9C0A-1572C176BBD5}" type="datetimeFigureOut">
              <a:rPr lang="fr-FR"/>
              <a:pPr/>
              <a:t>09/02/2022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fld id="{A138CD72-1247-4444-91BC-8ABC9900B44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038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0" i="0" cap="all">
                <a:solidFill>
                  <a:srgbClr val="FFFFFF"/>
                </a:solidFill>
                <a:latin typeface="Fira Sans Bold"/>
                <a:cs typeface="Fira Sans Bold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FFFFFF"/>
                </a:solidFill>
                <a:latin typeface="Fira Sans Regular"/>
                <a:cs typeface="Fira 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fld id="{9B92A12F-00E9-FE46-9C0A-1572C176BBD5}" type="datetimeFigureOut">
              <a:rPr lang="fr-FR"/>
              <a:pPr/>
              <a:t>09/02/2022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fld id="{A138CD72-1247-4444-91BC-8ABC9900B44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0108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Fira Sans Bold"/>
                <a:cs typeface="Fira Sans Bold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FFFFFF"/>
                </a:solidFill>
                <a:latin typeface="Fira Sans Regular"/>
                <a:cs typeface="Fira Sans Regular"/>
              </a:defRPr>
            </a:lvl1pPr>
            <a:lvl2pPr>
              <a:defRPr sz="2400">
                <a:solidFill>
                  <a:srgbClr val="FFFFFF"/>
                </a:solidFill>
                <a:latin typeface="Fira Sans Regular"/>
                <a:cs typeface="Fira Sans Regular"/>
              </a:defRPr>
            </a:lvl2pPr>
            <a:lvl3pPr>
              <a:defRPr sz="2000">
                <a:solidFill>
                  <a:srgbClr val="FFFFFF"/>
                </a:solidFill>
                <a:latin typeface="Fira Sans Regular"/>
                <a:cs typeface="Fira Sans Regular"/>
              </a:defRPr>
            </a:lvl3pPr>
            <a:lvl4pPr>
              <a:defRPr sz="1800">
                <a:solidFill>
                  <a:srgbClr val="FFFFFF"/>
                </a:solidFill>
                <a:latin typeface="Fira Sans Regular"/>
                <a:cs typeface="Fira Sans Regular"/>
              </a:defRPr>
            </a:lvl4pPr>
            <a:lvl5pPr>
              <a:defRPr sz="1800">
                <a:solidFill>
                  <a:srgbClr val="FFFFFF"/>
                </a:solidFill>
                <a:latin typeface="Fira Sans Regular"/>
                <a:cs typeface="Fira Sans Regular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FFFFFF"/>
                </a:solidFill>
              </a:defRPr>
            </a:lvl1pPr>
            <a:lvl2pPr>
              <a:defRPr sz="2400">
                <a:solidFill>
                  <a:srgbClr val="FFFFFF"/>
                </a:solidFill>
              </a:defRPr>
            </a:lvl2pPr>
            <a:lvl3pPr>
              <a:defRPr sz="2000">
                <a:solidFill>
                  <a:srgbClr val="FFFFFF"/>
                </a:solidFill>
              </a:defRPr>
            </a:lvl3pPr>
            <a:lvl4pPr>
              <a:defRPr sz="1800">
                <a:solidFill>
                  <a:srgbClr val="FFFFFF"/>
                </a:solidFill>
              </a:defRPr>
            </a:lvl4pPr>
            <a:lvl5pPr>
              <a:defRPr sz="18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fld id="{9B92A12F-00E9-FE46-9C0A-1572C176BBD5}" type="datetimeFigureOut">
              <a:rPr lang="fr-FR"/>
              <a:pPr/>
              <a:t>09/02/2022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fld id="{A138CD72-1247-4444-91BC-8ABC9900B44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0880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l">
              <a:defRPr b="0" i="0">
                <a:solidFill>
                  <a:srgbClr val="FFFFFF"/>
                </a:solidFill>
                <a:latin typeface="Fira Sans Bold"/>
                <a:cs typeface="Fira Sans Bold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fld id="{9B92A12F-00E9-FE46-9C0A-1572C176BBD5}" type="datetimeFigureOut">
              <a:rPr lang="fr-FR"/>
              <a:pPr/>
              <a:t>09/02/2022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fld id="{A138CD72-1247-4444-91BC-8ABC9900B44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7025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fld id="{9B92A12F-00E9-FE46-9C0A-1572C176BBD5}" type="datetimeFigureOut">
              <a:rPr lang="fr-FR"/>
              <a:pPr/>
              <a:t>09/02/2022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fld id="{A138CD72-1247-4444-91BC-8ABC9900B44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9741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FFFFFF"/>
                </a:solidFill>
                <a:latin typeface="Fira Sans Regular"/>
                <a:cs typeface="Fira Sans Regular"/>
              </a:defRPr>
            </a:lvl1pPr>
            <a:lvl2pPr>
              <a:defRPr sz="2800">
                <a:solidFill>
                  <a:srgbClr val="FFFFFF"/>
                </a:solidFill>
                <a:latin typeface="Fira Sans Regular"/>
                <a:cs typeface="Fira Sans Regular"/>
              </a:defRPr>
            </a:lvl2pPr>
            <a:lvl3pPr>
              <a:defRPr sz="2400">
                <a:solidFill>
                  <a:srgbClr val="FFFFFF"/>
                </a:solidFill>
                <a:latin typeface="Fira Sans Regular"/>
                <a:cs typeface="Fira Sans Regular"/>
              </a:defRPr>
            </a:lvl3pPr>
            <a:lvl4pPr>
              <a:defRPr sz="2000">
                <a:solidFill>
                  <a:srgbClr val="FFFFFF"/>
                </a:solidFill>
                <a:latin typeface="Fira Sans Regular"/>
                <a:cs typeface="Fira Sans Regular"/>
              </a:defRPr>
            </a:lvl4pPr>
            <a:lvl5pPr>
              <a:defRPr sz="2000">
                <a:solidFill>
                  <a:srgbClr val="FFFFFF"/>
                </a:solidFill>
                <a:latin typeface="Fira Sans Regular"/>
                <a:cs typeface="Fira Sans Regular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fld id="{9B92A12F-00E9-FE46-9C0A-1572C176BBD5}" type="datetimeFigureOut">
              <a:rPr lang="fr-FR"/>
              <a:pPr/>
              <a:t>09/02/2022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fld id="{A138CD72-1247-4444-91BC-8ABC9900B44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282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FFFFFF"/>
                </a:solidFill>
                <a:latin typeface="Fira Sans Regular"/>
                <a:cs typeface="Fira Sans Regular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FFFFFF"/>
                </a:solidFill>
                <a:latin typeface="Fira Sans Regular"/>
                <a:cs typeface="Fira Sans Regular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fld id="{9B92A12F-00E9-FE46-9C0A-1572C176BBD5}" type="datetimeFigureOut">
              <a:rPr lang="fr-FR"/>
              <a:pPr/>
              <a:t>09/02/2022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fld id="{A138CD72-1247-4444-91BC-8ABC9900B44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7939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1DFEB-18A4-3146-808D-06EA7C1E6184}" type="datetimeFigureOut">
              <a:t>09/02/2022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0403-B73B-C545-B6E4-CBB5CF4BD001}" type="slidenum">
              <a:t>‹N°›</a:t>
            </a:fld>
            <a:endParaRPr lang="fr-FR"/>
          </a:p>
        </p:txBody>
      </p:sp>
      <p:sp>
        <p:nvSpPr>
          <p:cNvPr id="8" name="Titr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>
            <a:lvl1pPr algn="l">
              <a:defRPr b="0" i="0">
                <a:solidFill>
                  <a:srgbClr val="373CFF"/>
                </a:solidFill>
                <a:latin typeface="Fira Sans Bold"/>
                <a:cs typeface="Fira Sans Bold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9" name="Sous-titre 2"/>
          <p:cNvSpPr>
            <a:spLocks noGrp="1"/>
          </p:cNvSpPr>
          <p:nvPr>
            <p:ph type="subTitle" idx="1"/>
          </p:nvPr>
        </p:nvSpPr>
        <p:spPr>
          <a:xfrm>
            <a:off x="685800" y="2871189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373CFF"/>
                </a:solidFill>
                <a:latin typeface="Fira Sans Regular"/>
                <a:cs typeface="Fira Sans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16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1255369" y="199661"/>
            <a:ext cx="7638493" cy="209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968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1DFEB-18A4-3146-808D-06EA7C1E6184}" type="datetimeFigureOut">
              <a:rPr lang="fr-FR"/>
              <a:pPr/>
              <a:t>09/02/2022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0403-B73B-C545-B6E4-CBB5CF4BD001}" type="slidenum">
              <a:rPr lang="fr-FR"/>
              <a:pPr/>
              <a:t>‹N°›</a:t>
            </a:fld>
            <a:endParaRPr lang="fr-FR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1023027"/>
            <a:ext cx="8229600" cy="644065"/>
          </a:xfrm>
          <a:prstGeom prst="rect">
            <a:avLst/>
          </a:prstGeom>
        </p:spPr>
        <p:txBody>
          <a:bodyPr/>
          <a:lstStyle>
            <a:lvl1pPr algn="l">
              <a:defRPr b="0" i="0">
                <a:solidFill>
                  <a:srgbClr val="373CFF"/>
                </a:solidFill>
                <a:latin typeface="Fira Sans Bold"/>
                <a:cs typeface="Fira Sans Bold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457200" y="1873460"/>
            <a:ext cx="8229600" cy="273963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73CFF"/>
                </a:solidFill>
                <a:latin typeface="Fira Sans Regular"/>
                <a:cs typeface="Fira Sans Regular"/>
              </a:defRPr>
            </a:lvl1pPr>
            <a:lvl2pPr>
              <a:defRPr>
                <a:solidFill>
                  <a:srgbClr val="373CFF"/>
                </a:solidFill>
                <a:latin typeface="Fira Sans Regular"/>
                <a:cs typeface="Fira Sans Regular"/>
              </a:defRPr>
            </a:lvl2pPr>
            <a:lvl3pPr>
              <a:defRPr>
                <a:solidFill>
                  <a:srgbClr val="373CFF"/>
                </a:solidFill>
                <a:latin typeface="Fira Sans Regular"/>
                <a:cs typeface="Fira Sans Regular"/>
              </a:defRPr>
            </a:lvl3pPr>
            <a:lvl4pPr>
              <a:defRPr>
                <a:solidFill>
                  <a:srgbClr val="373CFF"/>
                </a:solidFill>
                <a:latin typeface="Fira Sans Regular"/>
                <a:cs typeface="Fira Sans Regular"/>
              </a:defRPr>
            </a:lvl4pPr>
            <a:lvl5pPr>
              <a:defRPr>
                <a:solidFill>
                  <a:srgbClr val="373CFF"/>
                </a:solidFill>
                <a:latin typeface="Fira Sans Regular"/>
                <a:cs typeface="Fira Sans Regular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1255369" y="199661"/>
            <a:ext cx="7638493" cy="209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6699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1DFEB-18A4-3146-808D-06EA7C1E6184}" type="datetimeFigureOut">
              <a:rPr lang="fr-FR"/>
              <a:pPr/>
              <a:t>09/02/2022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0403-B73B-C545-B6E4-CBB5CF4BD001}" type="slidenum">
              <a:rPr lang="fr-FR"/>
              <a:pPr/>
              <a:t>‹N°›</a:t>
            </a:fld>
            <a:endParaRPr lang="fr-FR"/>
          </a:p>
        </p:txBody>
      </p:sp>
      <p:sp>
        <p:nvSpPr>
          <p:cNvPr id="6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1255369" y="199661"/>
            <a:ext cx="7638493" cy="209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endParaRPr lang="fr-FR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0" i="0" cap="all">
                <a:solidFill>
                  <a:srgbClr val="373CFF"/>
                </a:solidFill>
                <a:latin typeface="Fira Sans Bold"/>
                <a:cs typeface="Fira Sans Bold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8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373CFF"/>
                </a:solidFill>
                <a:latin typeface="Fira Sans Regular"/>
                <a:cs typeface="Fira 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83757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1DFEB-18A4-3146-808D-06EA7C1E6184}" type="datetimeFigureOut">
              <a:rPr lang="fr-FR"/>
              <a:pPr/>
              <a:t>09/02/2022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0403-B73B-C545-B6E4-CBB5CF4BD001}" type="slidenum">
              <a:rPr lang="fr-FR"/>
              <a:pPr/>
              <a:t>‹N°›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677994"/>
            <a:ext cx="8229600" cy="857250"/>
          </a:xfrm>
          <a:prstGeom prst="rect">
            <a:avLst/>
          </a:prstGeom>
        </p:spPr>
        <p:txBody>
          <a:bodyPr/>
          <a:lstStyle>
            <a:lvl1pPr algn="l">
              <a:defRPr b="0" i="0">
                <a:solidFill>
                  <a:srgbClr val="373CFF"/>
                </a:solidFill>
                <a:latin typeface="Fira Sans Bold"/>
                <a:cs typeface="Fira Sans Bold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586359"/>
            <a:ext cx="4038600" cy="3008264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373CFF"/>
                </a:solidFill>
                <a:latin typeface="Fira Sans Regular"/>
                <a:cs typeface="Fira Sans Regular"/>
              </a:defRPr>
            </a:lvl1pPr>
            <a:lvl2pPr>
              <a:defRPr sz="2400">
                <a:solidFill>
                  <a:srgbClr val="373CFF"/>
                </a:solidFill>
                <a:latin typeface="Fira Sans Regular"/>
                <a:cs typeface="Fira Sans Regular"/>
              </a:defRPr>
            </a:lvl2pPr>
            <a:lvl3pPr>
              <a:defRPr sz="2000">
                <a:solidFill>
                  <a:srgbClr val="373CFF"/>
                </a:solidFill>
                <a:latin typeface="Fira Sans Regular"/>
                <a:cs typeface="Fira Sans Regular"/>
              </a:defRPr>
            </a:lvl3pPr>
            <a:lvl4pPr>
              <a:defRPr sz="1800">
                <a:solidFill>
                  <a:srgbClr val="373CFF"/>
                </a:solidFill>
                <a:latin typeface="Fira Sans Regular"/>
                <a:cs typeface="Fira Sans Regular"/>
              </a:defRPr>
            </a:lvl4pPr>
            <a:lvl5pPr>
              <a:defRPr sz="1800">
                <a:solidFill>
                  <a:srgbClr val="373CFF"/>
                </a:solidFill>
                <a:latin typeface="Fira Sans Regular"/>
                <a:cs typeface="Fira Sans Regular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586359"/>
            <a:ext cx="4038600" cy="3008264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373CFF"/>
                </a:solidFill>
              </a:defRPr>
            </a:lvl1pPr>
            <a:lvl2pPr>
              <a:defRPr sz="2400">
                <a:solidFill>
                  <a:srgbClr val="373CFF"/>
                </a:solidFill>
              </a:defRPr>
            </a:lvl2pPr>
            <a:lvl3pPr>
              <a:defRPr sz="2000">
                <a:solidFill>
                  <a:srgbClr val="373CFF"/>
                </a:solidFill>
              </a:defRPr>
            </a:lvl3pPr>
            <a:lvl4pPr>
              <a:defRPr sz="1800">
                <a:solidFill>
                  <a:srgbClr val="373CFF"/>
                </a:solidFill>
              </a:defRPr>
            </a:lvl4pPr>
            <a:lvl5pPr>
              <a:defRPr sz="1800">
                <a:solidFill>
                  <a:srgbClr val="373C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1255369" y="199661"/>
            <a:ext cx="7638493" cy="209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015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1DFEB-18A4-3146-808D-06EA7C1E6184}" type="datetimeFigureOut">
              <a:rPr lang="fr-FR"/>
              <a:pPr/>
              <a:t>09/02/2022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0403-B73B-C545-B6E4-CBB5CF4BD001}" type="slidenum">
              <a:rPr lang="fr-FR"/>
              <a:pPr/>
              <a:t>‹N°›</a:t>
            </a:fld>
            <a:endParaRPr lang="fr-FR"/>
          </a:p>
        </p:txBody>
      </p:sp>
      <p:sp>
        <p:nvSpPr>
          <p:cNvPr id="6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1255369" y="199661"/>
            <a:ext cx="7638493" cy="209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endParaRPr lang="fr-FR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1182517"/>
            <a:ext cx="8229600" cy="857250"/>
          </a:xfrm>
          <a:prstGeom prst="rect">
            <a:avLst/>
          </a:prstGeom>
        </p:spPr>
        <p:txBody>
          <a:bodyPr/>
          <a:lstStyle>
            <a:lvl1pPr algn="l">
              <a:defRPr b="0" i="0">
                <a:solidFill>
                  <a:srgbClr val="373CFF"/>
                </a:solidFill>
                <a:latin typeface="Fira Sans Bold"/>
                <a:cs typeface="Fira Sans Bold"/>
              </a:defRPr>
            </a:lvl1pPr>
          </a:lstStyle>
          <a:p>
            <a:r>
              <a:rPr lang="fr-FR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2468065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1DFEB-18A4-3146-808D-06EA7C1E6184}" type="datetimeFigureOut">
              <a:rPr lang="fr-FR"/>
              <a:pPr/>
              <a:t>09/02/2022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0403-B73B-C545-B6E4-CBB5CF4BD001}" type="slidenum">
              <a:rPr lang="fr-FR"/>
              <a:pPr/>
              <a:t>‹N°›</a:t>
            </a:fld>
            <a:endParaRPr lang="fr-FR"/>
          </a:p>
        </p:txBody>
      </p:sp>
      <p:sp>
        <p:nvSpPr>
          <p:cNvPr id="6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1255369" y="199661"/>
            <a:ext cx="7638493" cy="209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239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1DFEB-18A4-3146-808D-06EA7C1E6184}" type="datetimeFigureOut">
              <a:rPr lang="fr-FR"/>
              <a:pPr/>
              <a:t>09/02/2022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0403-B73B-C545-B6E4-CBB5CF4BD001}" type="slidenum">
              <a:rPr lang="fr-FR"/>
              <a:pPr/>
              <a:t>‹N°›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1" y="817509"/>
            <a:ext cx="3008313" cy="817511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373CFF"/>
                </a:solidFill>
                <a:latin typeface="Fira Sans Regular"/>
                <a:cs typeface="Fira Sans Regular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3575050" y="817509"/>
            <a:ext cx="5111750" cy="3777114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73CFF"/>
                </a:solidFill>
                <a:latin typeface="Fira Sans Regular"/>
                <a:cs typeface="Fira Sans Regular"/>
              </a:defRPr>
            </a:lvl1pPr>
            <a:lvl2pPr>
              <a:defRPr sz="2800">
                <a:solidFill>
                  <a:srgbClr val="373CFF"/>
                </a:solidFill>
                <a:latin typeface="Fira Sans Regular"/>
                <a:cs typeface="Fira Sans Regular"/>
              </a:defRPr>
            </a:lvl2pPr>
            <a:lvl3pPr>
              <a:defRPr sz="2400">
                <a:solidFill>
                  <a:srgbClr val="373CFF"/>
                </a:solidFill>
                <a:latin typeface="Fira Sans Regular"/>
                <a:cs typeface="Fira Sans Regular"/>
              </a:defRPr>
            </a:lvl3pPr>
            <a:lvl4pPr>
              <a:defRPr sz="2000">
                <a:solidFill>
                  <a:srgbClr val="373CFF"/>
                </a:solidFill>
                <a:latin typeface="Fira Sans Regular"/>
                <a:cs typeface="Fira Sans Regular"/>
              </a:defRPr>
            </a:lvl4pPr>
            <a:lvl5pPr>
              <a:defRPr sz="2000">
                <a:solidFill>
                  <a:srgbClr val="373CFF"/>
                </a:solidFill>
                <a:latin typeface="Fira Sans Regular"/>
                <a:cs typeface="Fira Sans Regular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732342"/>
            <a:ext cx="3008313" cy="28622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373CFF"/>
                </a:solidFill>
                <a:latin typeface="Fira Sans Regular"/>
                <a:cs typeface="Fira Sans Regular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1255369" y="199661"/>
            <a:ext cx="7638493" cy="209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00694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1DFEB-18A4-3146-808D-06EA7C1E6184}" type="datetimeFigureOut">
              <a:rPr lang="fr-FR"/>
              <a:pPr/>
              <a:t>09/02/2022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0403-B73B-C545-B6E4-CBB5CF4BD001}" type="slidenum">
              <a:rPr lang="fr-FR"/>
              <a:pPr/>
              <a:t>‹N°›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373CFF"/>
                </a:solidFill>
                <a:latin typeface="Fira Sans Regular"/>
                <a:cs typeface="Fira Sans Regular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7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0700" y="751549"/>
            <a:ext cx="5486400" cy="2771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373CFF"/>
                </a:solidFill>
                <a:latin typeface="Fira Sans Regular"/>
                <a:cs typeface="Fira Sans Regular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8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373CFF"/>
                </a:solidFill>
                <a:latin typeface="Fira Sans Regular"/>
                <a:cs typeface="Fira Sans Regular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1255369" y="199661"/>
            <a:ext cx="7638493" cy="209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rgbClr val="FFFFFF"/>
                </a:solidFill>
                <a:latin typeface="Fira Sans Regular"/>
                <a:cs typeface="Fira Sans Regular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61676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F3B7964-FF69-46E6-8A76-2F92B8DAFAD5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/>
              <a:t>09/02/2022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303DCC5-4219-4445-B0A9-95754B92FBC1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3567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31EC-B36D-479D-AFF8-20C987CD0FCE}" type="datetimeFigureOut">
              <a:rPr lang="fr-FR" smtClean="0"/>
              <a:t>09/02/2022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79E66-A4DE-4658-A81B-6A004DC771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70847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rnière page avec adres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/>
          <p:cNvSpPr>
            <a:spLocks noGrp="1"/>
          </p:cNvSpPr>
          <p:nvPr>
            <p:ph type="body" sz="quarter" idx="10"/>
          </p:nvPr>
        </p:nvSpPr>
        <p:spPr>
          <a:xfrm>
            <a:off x="1027113" y="4540250"/>
            <a:ext cx="7161212" cy="339725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000">
                <a:solidFill>
                  <a:schemeClr val="bg1"/>
                </a:solidFill>
                <a:latin typeface="Fira Sans Regular"/>
                <a:cs typeface="Fira Sans Regular"/>
              </a:defRPr>
            </a:lvl1pPr>
          </a:lstStyle>
          <a:p>
            <a:endParaRPr lang="fr-FR" sz="900">
              <a:solidFill>
                <a:schemeClr val="bg1"/>
              </a:solidFill>
              <a:latin typeface="Fira Sans Light"/>
              <a:cs typeface="Fira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285004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file://localhost/Users/isabelle/Documents/Charte-vDEF/CCI-LOGOS%20VDEF/CCI%20LOGO%202019/Logo_CCI_RVB_Version_Blanche.png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file://localhost/Users/isabelle/Documents/Charte-vDEF/ELEMENTS%20NOUVELLE%20CHARTE%202018/sigle_seul-blanc.png" TargetMode="Externa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file://localhost/Users/isabelle/Documents/Charte-vDEF/ELEMENTS%20NOUVELLE%20CHARTE%202018/PPT%20GABARIT/mini-sigle.png" TargetMode="Externa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0.xml"/><Relationship Id="rId4" Type="http://schemas.openxmlformats.org/officeDocument/2006/relationships/image" Target="file://localhost/Users/isabelle/Documents/Charte-vDEF/ELEMENTS%20NOUVELLE%20CHARTE%202018/PPT%20GABARIT/mini-sigle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73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_CCI_RVB_Version_Blanche.png"/>
          <p:cNvPicPr>
            <a:picLocks noChangeAspect="1"/>
          </p:cNvPicPr>
          <p:nvPr userDrawn="1"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169" y="3840556"/>
            <a:ext cx="2790244" cy="82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86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igle_seul-blanc.png" descr="/Users/isabelle/Documents/Charte-vDEF/ELEMENTS NOUVELLE CHARTE 2018/sigle_seul-blanc.png"/>
          <p:cNvPicPr>
            <a:picLocks noChangeAspect="1"/>
          </p:cNvPicPr>
          <p:nvPr userDrawn="1"/>
        </p:nvPicPr>
        <p:blipFill>
          <a:blip r:embed="rId10" r:link="rId11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6548" y="0"/>
            <a:ext cx="476024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393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373CFF"/>
                </a:solidFill>
              </a:defRPr>
            </a:lvl1pPr>
          </a:lstStyle>
          <a:p>
            <a:fld id="{EFC1DFEB-18A4-3146-808D-06EA7C1E6184}" type="datetimeFigureOut">
              <a:rPr lang="fr-FR"/>
              <a:pPr/>
              <a:t>09/02/2022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373C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373CFF"/>
                </a:solidFill>
              </a:defRPr>
            </a:lvl1pPr>
          </a:lstStyle>
          <a:p>
            <a:fld id="{69E40403-B73B-C545-B6E4-CBB5CF4BD001}" type="slidenum">
              <a:rPr lang="fr-FR"/>
              <a:pPr/>
              <a:t>‹N°›</a:t>
            </a:fld>
            <a:endParaRPr lang="fr-FR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619125"/>
          </a:xfrm>
          <a:prstGeom prst="rect">
            <a:avLst/>
          </a:prstGeom>
          <a:solidFill>
            <a:srgbClr val="373CF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mini-sigle.png" descr="/Users/isabelle/Documents/Charte-vDEF/ELEMENTS NOUVELLE CHARTE 2018/PPT GABARIT/mini-sigle.png"/>
          <p:cNvPicPr>
            <a:picLocks noChangeAspect="1"/>
          </p:cNvPicPr>
          <p:nvPr userDrawn="1"/>
        </p:nvPicPr>
        <p:blipFill>
          <a:blip r:embed="rId12" r:link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16" y="118886"/>
            <a:ext cx="353282" cy="38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393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79" r:id="rId3"/>
    <p:sldLayoutId id="2147483661" r:id="rId4"/>
    <p:sldLayoutId id="2147483678" r:id="rId5"/>
    <p:sldLayoutId id="2147483680" r:id="rId6"/>
    <p:sldLayoutId id="2147483677" r:id="rId7"/>
    <p:sldLayoutId id="2147483662" r:id="rId8"/>
    <p:sldLayoutId id="2147483681" r:id="rId9"/>
    <p:sldLayoutId id="2147483682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73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ini-sigle.png" descr="/Users/isabelle/Documents/Charte-vDEF/ELEMENTS NOUVELLE CHARTE 2018/PPT GABARIT/mini-sigle.png"/>
          <p:cNvPicPr>
            <a:picLocks noChangeAspect="1"/>
          </p:cNvPicPr>
          <p:nvPr userDrawn="1"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35" y="4512311"/>
            <a:ext cx="353282" cy="38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130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laire.douillard@44.cci.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hyperlink" Target="mailto:david.batard@44.cci.fr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gael.trelohan@paysdelaloire.fr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nantesstnazaire.cci.fr/actualite/creation-emplois-soutien-financier-le-fonds-mutualise-de-revitalisation-4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agirpourlatransition.ademe.fr/entreprises/fonds-tourisme-durable-restaurateurs-hebergeurs-accelerez-transition-ecologique" TargetMode="Externa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01587" y="928465"/>
            <a:ext cx="7772400" cy="1006497"/>
          </a:xfrm>
        </p:spPr>
        <p:txBody>
          <a:bodyPr/>
          <a:lstStyle/>
          <a:p>
            <a:pPr algn="ctr"/>
            <a:r>
              <a:rPr lang="fr-FR" dirty="0"/>
              <a:t>Accompagner la croissance des entreprises </a:t>
            </a:r>
            <a:br>
              <a:rPr lang="fr-FR" dirty="0"/>
            </a:br>
            <a:r>
              <a:rPr lang="fr-FR" sz="4000" dirty="0"/>
              <a:t>(aides et financements)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3918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">
            <a:extLst>
              <a:ext uri="{FF2B5EF4-FFF2-40B4-BE49-F238E27FC236}">
                <a16:creationId xmlns:a16="http://schemas.microsoft.com/office/drawing/2014/main" id="{3DBEA033-6EA2-4561-BE59-C1D705FF0581}"/>
              </a:ext>
            </a:extLst>
          </p:cNvPr>
          <p:cNvSpPr txBox="1">
            <a:spLocks/>
          </p:cNvSpPr>
          <p:nvPr/>
        </p:nvSpPr>
        <p:spPr>
          <a:xfrm>
            <a:off x="1423629" y="149301"/>
            <a:ext cx="7638493" cy="20909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i="0" kern="1200">
                <a:solidFill>
                  <a:srgbClr val="FFFFFF"/>
                </a:solidFill>
                <a:latin typeface="Fira Sans Regular"/>
                <a:ea typeface="+mn-ea"/>
                <a:cs typeface="Fira Sans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b="1" cap="all" dirty="0"/>
              <a:t>Accompagner la croissance </a:t>
            </a:r>
            <a:r>
              <a:rPr lang="fr-FR" sz="1800" cap="all" dirty="0"/>
              <a:t>des entreprises</a:t>
            </a:r>
          </a:p>
        </p:txBody>
      </p:sp>
      <p:sp>
        <p:nvSpPr>
          <p:cNvPr id="14" name="Sous-titre 2">
            <a:extLst>
              <a:ext uri="{FF2B5EF4-FFF2-40B4-BE49-F238E27FC236}">
                <a16:creationId xmlns:a16="http://schemas.microsoft.com/office/drawing/2014/main" id="{2F0154A3-9754-4676-8BB5-2C1E3AA8BF35}"/>
              </a:ext>
            </a:extLst>
          </p:cNvPr>
          <p:cNvSpPr txBox="1">
            <a:spLocks/>
          </p:cNvSpPr>
          <p:nvPr/>
        </p:nvSpPr>
        <p:spPr>
          <a:xfrm>
            <a:off x="319585" y="3151293"/>
            <a:ext cx="7086600" cy="100579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373CFF"/>
                </a:solidFill>
                <a:latin typeface="Fira Sans Regular"/>
                <a:ea typeface="+mn-ea"/>
                <a:cs typeface="Fira Sans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373CFF"/>
                </a:solidFill>
                <a:latin typeface="Fira Sans Regular"/>
                <a:ea typeface="+mn-ea"/>
                <a:cs typeface="Fira Sans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373CFF"/>
                </a:solidFill>
                <a:latin typeface="Fira Sans Regular"/>
                <a:ea typeface="+mn-ea"/>
                <a:cs typeface="Fira Sans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373CFF"/>
                </a:solidFill>
                <a:latin typeface="Fira Sans Regular"/>
                <a:ea typeface="+mn-ea"/>
                <a:cs typeface="Fira Sans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373CFF"/>
                </a:solidFill>
                <a:latin typeface="Fira Sans Regular"/>
                <a:ea typeface="+mn-ea"/>
                <a:cs typeface="Fira Sans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/>
              <a:t>CCI Nantes St Nazaire : 02 40 44 60 00</a:t>
            </a:r>
          </a:p>
          <a:p>
            <a:pPr marL="0" indent="0">
              <a:buNone/>
            </a:pPr>
            <a:r>
              <a:rPr lang="fr-FR" sz="2000" dirty="0"/>
              <a:t>Pôle Financement </a:t>
            </a:r>
          </a:p>
          <a:p>
            <a:r>
              <a:rPr lang="fr-FR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claire.douillard@44.cci.fr</a:t>
            </a:r>
            <a:endParaRPr lang="fr-FR" sz="1600" dirty="0"/>
          </a:p>
          <a:p>
            <a:r>
              <a:rPr lang="fr-FR" sz="1600" dirty="0">
                <a:hlinkClick r:id="rId4"/>
              </a:rPr>
              <a:t>david.</a:t>
            </a:r>
            <a:r>
              <a:rPr lang="fr-FR" sz="1600" err="1">
                <a:hlinkClick r:id="rId4"/>
              </a:rPr>
              <a:t>batard</a:t>
            </a:r>
            <a:r>
              <a:rPr lang="fr-FR" sz="1600">
                <a:hlinkClick r:id="rId4"/>
              </a:rPr>
              <a:t>@44.</a:t>
            </a:r>
            <a:r>
              <a:rPr lang="fr-FR" sz="1600" dirty="0">
                <a:hlinkClick r:id="rId4"/>
              </a:rPr>
              <a:t>cci.fr</a:t>
            </a:r>
            <a:endParaRPr lang="fr-FR" sz="1600" dirty="0"/>
          </a:p>
          <a:p>
            <a:endParaRPr lang="fr-FR" sz="1600" dirty="0"/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C3320D63-FAEB-4F63-A6B3-78A1711781E1}"/>
              </a:ext>
            </a:extLst>
          </p:cNvPr>
          <p:cNvSpPr txBox="1">
            <a:spLocks/>
          </p:cNvSpPr>
          <p:nvPr/>
        </p:nvSpPr>
        <p:spPr>
          <a:xfrm>
            <a:off x="389253" y="1144060"/>
            <a:ext cx="4252415" cy="65722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373CFF"/>
                </a:solidFill>
                <a:latin typeface="Fira Sans Regular"/>
                <a:ea typeface="+mn-ea"/>
                <a:cs typeface="Fira Sans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373CFF"/>
                </a:solidFill>
                <a:latin typeface="Fira Sans Regular"/>
                <a:ea typeface="+mn-ea"/>
                <a:cs typeface="Fira Sans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373CFF"/>
                </a:solidFill>
                <a:latin typeface="Fira Sans Regular"/>
                <a:ea typeface="+mn-ea"/>
                <a:cs typeface="Fira Sans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373CFF"/>
                </a:solidFill>
                <a:latin typeface="Fira Sans Regular"/>
                <a:ea typeface="+mn-ea"/>
                <a:cs typeface="Fira Sans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373CFF"/>
                </a:solidFill>
                <a:latin typeface="Fira Sans Regular"/>
                <a:ea typeface="+mn-ea"/>
                <a:cs typeface="Fira Sans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La CCI vous accompagne dans votre croissance pour lancer et développer votre entreprise.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FF9B7AE-85BB-457A-966E-9F8CFBB7E4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7132" y="918695"/>
            <a:ext cx="4017284" cy="3963720"/>
          </a:xfrm>
          <a:prstGeom prst="rect">
            <a:avLst/>
          </a:prstGeom>
        </p:spPr>
      </p:pic>
      <p:sp>
        <p:nvSpPr>
          <p:cNvPr id="18" name="Sous-titre 2">
            <a:extLst>
              <a:ext uri="{FF2B5EF4-FFF2-40B4-BE49-F238E27FC236}">
                <a16:creationId xmlns:a16="http://schemas.microsoft.com/office/drawing/2014/main" id="{A5AC77D3-C214-4DBE-B909-22975BE356ED}"/>
              </a:ext>
            </a:extLst>
          </p:cNvPr>
          <p:cNvSpPr txBox="1">
            <a:spLocks/>
          </p:cNvSpPr>
          <p:nvPr/>
        </p:nvSpPr>
        <p:spPr>
          <a:xfrm>
            <a:off x="845074" y="2999364"/>
            <a:ext cx="4800002" cy="1078319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bg1"/>
                </a:solidFill>
                <a:latin typeface="Fira Sans Regular"/>
                <a:ea typeface="+mn-ea"/>
                <a:cs typeface="Fira Sans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>
              <a:solidFill>
                <a:schemeClr val="tx2">
                  <a:lumMod val="75000"/>
                </a:schemeClr>
              </a:solidFill>
            </a:endParaRPr>
          </a:p>
          <a:p>
            <a:endParaRPr lang="fr-FR" sz="1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8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/>
          </p:cNvSpPr>
          <p:nvPr/>
        </p:nvSpPr>
        <p:spPr>
          <a:xfrm>
            <a:off x="226423" y="1803771"/>
            <a:ext cx="8665028" cy="286231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3200" b="1" kern="1200">
                <a:solidFill>
                  <a:srgbClr val="003466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E50043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­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EA005F"/>
              </a:buClr>
              <a:buNone/>
              <a:defRPr/>
            </a:pPr>
            <a:r>
              <a:rPr lang="fr-FR" sz="1800" b="0" dirty="0">
                <a:solidFill>
                  <a:srgbClr val="373CFF"/>
                </a:solidFill>
                <a:latin typeface="Fira Sans" panose="020B0503050000020004" pitchFamily="34" charset="0"/>
                <a:ea typeface="ＭＳ Ｐゴシック" charset="-128"/>
                <a:cs typeface="Helvetica" panose="020B0604020202020204" pitchFamily="34" charset="0"/>
              </a:rPr>
              <a:t>Une </a:t>
            </a:r>
            <a:r>
              <a:rPr lang="fr-FR" sz="1800" b="0" dirty="0">
                <a:solidFill>
                  <a:srgbClr val="373CFF"/>
                </a:solidFill>
                <a:latin typeface="Fira Sans" panose="020B0503050000020004" pitchFamily="34" charset="0"/>
                <a:ea typeface="Calibri"/>
                <a:cs typeface="Helvetica" panose="020B0604020202020204" pitchFamily="34" charset="0"/>
              </a:rPr>
              <a:t>Avance remboursable à taux 0% de 15 000 € à 60 000 €</a:t>
            </a:r>
          </a:p>
          <a:p>
            <a:pPr marL="0" indent="0">
              <a:buClr>
                <a:srgbClr val="EA005F"/>
              </a:buClr>
              <a:buNone/>
              <a:defRPr/>
            </a:pPr>
            <a:endParaRPr lang="fr-FR" sz="1800" b="0" dirty="0">
              <a:solidFill>
                <a:srgbClr val="373CFF"/>
              </a:solidFill>
              <a:latin typeface="Fira Sans" panose="020B0503050000020004" pitchFamily="34" charset="0"/>
              <a:ea typeface="ＭＳ Ｐゴシック" charset="-128"/>
              <a:cs typeface="Helvetica" panose="020B0604020202020204" pitchFamily="34" charset="0"/>
            </a:endParaRPr>
          </a:p>
          <a:p>
            <a:pPr marL="0" indent="0">
              <a:buClr>
                <a:sysClr val="windowText" lastClr="000000">
                  <a:lumMod val="65000"/>
                  <a:lumOff val="35000"/>
                </a:sysClr>
              </a:buClr>
              <a:buNone/>
              <a:defRPr/>
            </a:pPr>
            <a:r>
              <a:rPr lang="fr-FR" sz="1800" b="0" dirty="0">
                <a:solidFill>
                  <a:srgbClr val="373CFF"/>
                </a:solidFill>
                <a:latin typeface="Fira Sans" panose="020B0503050000020004" pitchFamily="34" charset="0"/>
                <a:ea typeface="ＭＳ Ｐゴシック" charset="-128"/>
                <a:cs typeface="Helvetica" panose="020B0604020202020204" pitchFamily="34" charset="0"/>
              </a:rPr>
              <a:t>Pour qui ?</a:t>
            </a:r>
            <a:endParaRPr lang="fr-FR" sz="1800" b="0" dirty="0">
              <a:solidFill>
                <a:srgbClr val="373CFF"/>
              </a:solidFill>
              <a:latin typeface="Fira Sans" panose="020B0503050000020004" pitchFamily="34" charset="0"/>
              <a:ea typeface="Calibri"/>
              <a:cs typeface="Helvetica" panose="020B0604020202020204" pitchFamily="34" charset="0"/>
            </a:endParaRPr>
          </a:p>
          <a:p>
            <a:pPr>
              <a:lnSpc>
                <a:spcPct val="115000"/>
              </a:lnSpc>
              <a:buClr>
                <a:sysClr val="windowText" lastClr="000000">
                  <a:lumMod val="65000"/>
                  <a:lumOff val="35000"/>
                </a:sysClr>
              </a:buClr>
              <a:buFont typeface="Arial" panose="020B0604020202020204" pitchFamily="34" charset="0"/>
              <a:buChar char="•"/>
              <a:defRPr/>
            </a:pPr>
            <a:r>
              <a:rPr lang="fr-FR" sz="1800" b="0" dirty="0">
                <a:solidFill>
                  <a:srgbClr val="373CFF"/>
                </a:solidFill>
                <a:latin typeface="Fira Sans" panose="020B0503050000020004" pitchFamily="34" charset="0"/>
                <a:ea typeface="Calibri"/>
                <a:cs typeface="Helvetica" panose="020B0604020202020204" pitchFamily="34" charset="0"/>
              </a:rPr>
              <a:t>PME-PMI + de 2 ans &lt; 250 salariés ayant le siège social en Loire-Atlantique – Industrie ou Services aux Entreprises </a:t>
            </a:r>
          </a:p>
          <a:p>
            <a:pPr>
              <a:lnSpc>
                <a:spcPct val="115000"/>
              </a:lnSpc>
              <a:buClr>
                <a:sysClr val="windowText" lastClr="000000">
                  <a:lumMod val="65000"/>
                  <a:lumOff val="35000"/>
                </a:sysClr>
              </a:buClr>
              <a:buFont typeface="Arial" panose="020B0604020202020204" pitchFamily="34" charset="0"/>
              <a:buChar char="•"/>
              <a:defRPr/>
            </a:pPr>
            <a:r>
              <a:rPr lang="fr-FR" sz="1800" b="0" dirty="0">
                <a:solidFill>
                  <a:srgbClr val="373CFF"/>
                </a:solidFill>
                <a:latin typeface="Fira Sans" panose="020B0503050000020004" pitchFamily="34" charset="0"/>
                <a:ea typeface="Calibri"/>
                <a:cs typeface="Helvetica" panose="020B0604020202020204" pitchFamily="34" charset="0"/>
              </a:rPr>
              <a:t>Cofinancement bancaire  </a:t>
            </a:r>
          </a:p>
          <a:p>
            <a:pPr marL="0" indent="0">
              <a:lnSpc>
                <a:spcPct val="115000"/>
              </a:lnSpc>
              <a:buClr>
                <a:sysClr val="windowText" lastClr="000000">
                  <a:lumMod val="65000"/>
                  <a:lumOff val="35000"/>
                </a:sysClr>
              </a:buClr>
              <a:buNone/>
              <a:defRPr/>
            </a:pPr>
            <a:endParaRPr lang="fr-FR" sz="1800" b="0" dirty="0">
              <a:solidFill>
                <a:srgbClr val="373CFF"/>
              </a:solidFill>
              <a:latin typeface="Fira Sans" panose="020B0503050000020004" pitchFamily="34" charset="0"/>
              <a:ea typeface="Calibri"/>
              <a:cs typeface="Helvetica" panose="020B0604020202020204" pitchFamily="34" charset="0"/>
            </a:endParaRPr>
          </a:p>
          <a:p>
            <a:pPr marL="0" indent="0">
              <a:lnSpc>
                <a:spcPct val="115000"/>
              </a:lnSpc>
              <a:buClr>
                <a:sysClr val="windowText" lastClr="000000">
                  <a:lumMod val="65000"/>
                  <a:lumOff val="35000"/>
                </a:sysClr>
              </a:buClr>
              <a:buNone/>
              <a:defRPr/>
            </a:pPr>
            <a:r>
              <a:rPr lang="fr-FR" sz="1800" b="0" dirty="0">
                <a:solidFill>
                  <a:srgbClr val="373CFF"/>
                </a:solidFill>
                <a:latin typeface="Fira Sans" panose="020B0503050000020004" pitchFamily="34" charset="0"/>
                <a:ea typeface="ＭＳ Ｐゴシック" charset="-128"/>
                <a:cs typeface="Helvetica" panose="020B0604020202020204" pitchFamily="34" charset="0"/>
              </a:rPr>
              <a:t>Pour quoi ? </a:t>
            </a:r>
            <a:r>
              <a:rPr lang="fr-FR" sz="1800" b="0" dirty="0">
                <a:solidFill>
                  <a:srgbClr val="373CFF"/>
                </a:solidFill>
                <a:latin typeface="Fira Sans" panose="020B0503050000020004" pitchFamily="34" charset="0"/>
                <a:ea typeface="Calibri"/>
                <a:cs typeface="Helvetica" panose="020B0604020202020204" pitchFamily="34" charset="0"/>
              </a:rPr>
              <a:t>Investissement, BRF de croissance, stocks, recrutements, dépenses de communication, développement commercial, participations aux foires et salons...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185" y="644513"/>
            <a:ext cx="2238637" cy="1264058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658AA46C-6CC7-4C26-B89B-DDE09EB29258}"/>
              </a:ext>
            </a:extLst>
          </p:cNvPr>
          <p:cNvSpPr txBox="1">
            <a:spLocks/>
          </p:cNvSpPr>
          <p:nvPr/>
        </p:nvSpPr>
        <p:spPr>
          <a:xfrm>
            <a:off x="1485899" y="149766"/>
            <a:ext cx="7431677" cy="3339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85800">
              <a:defRPr/>
            </a:pPr>
            <a:r>
              <a:rPr lang="fr-FR" sz="2000" b="1" dirty="0">
                <a:solidFill>
                  <a:schemeClr val="bg1"/>
                </a:solidFill>
                <a:latin typeface="Fira Sans" panose="020B0503050000020004" pitchFamily="34" charset="0"/>
                <a:ea typeface="+mn-ea"/>
                <a:cs typeface="+mn-cs"/>
              </a:rPr>
              <a:t>Financer l’entreprise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3CB50A4-BD7C-4EDB-AA8B-35B51EF1D398}"/>
              </a:ext>
            </a:extLst>
          </p:cNvPr>
          <p:cNvSpPr txBox="1"/>
          <p:nvPr/>
        </p:nvSpPr>
        <p:spPr>
          <a:xfrm>
            <a:off x="613953" y="1037552"/>
            <a:ext cx="56905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373CFF"/>
                </a:solidFill>
              </a:rPr>
              <a:t>ATLANTIQUE INITIATIVES DEVELOPEMENT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1346677-D184-4A6A-96A6-88F7848501C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551" y="1803771"/>
            <a:ext cx="1505586" cy="643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7701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658AA46C-6CC7-4C26-B89B-DDE09EB29258}"/>
              </a:ext>
            </a:extLst>
          </p:cNvPr>
          <p:cNvSpPr txBox="1">
            <a:spLocks/>
          </p:cNvSpPr>
          <p:nvPr/>
        </p:nvSpPr>
        <p:spPr>
          <a:xfrm>
            <a:off x="1485899" y="149766"/>
            <a:ext cx="7431677" cy="3339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85800">
              <a:defRPr/>
            </a:pPr>
            <a:r>
              <a:rPr lang="fr-FR" sz="2000" b="1" dirty="0">
                <a:solidFill>
                  <a:schemeClr val="bg1"/>
                </a:solidFill>
                <a:latin typeface="Fira Sans" panose="020B0503050000020004" pitchFamily="34" charset="0"/>
                <a:ea typeface="+mn-ea"/>
                <a:cs typeface="+mn-cs"/>
              </a:rPr>
              <a:t>Financer l’entreprise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81E10A-6D4A-4D19-87A1-EB9D52BA6356}"/>
              </a:ext>
            </a:extLst>
          </p:cNvPr>
          <p:cNvSpPr txBox="1"/>
          <p:nvPr/>
        </p:nvSpPr>
        <p:spPr>
          <a:xfrm>
            <a:off x="500742" y="1114421"/>
            <a:ext cx="814251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fr-FR" b="1" dirty="0">
                <a:solidFill>
                  <a:srgbClr val="373CFF"/>
                </a:solidFill>
                <a:latin typeface="Fira Sans" panose="020B0503050000020004" pitchFamily="34" charset="0"/>
              </a:rPr>
              <a:t>Prêt d’honneur Croissance TPE (réseau Initiative) : </a:t>
            </a:r>
            <a:r>
              <a:rPr lang="fr-FR" dirty="0">
                <a:solidFill>
                  <a:srgbClr val="373CFF"/>
                </a:solidFill>
                <a:latin typeface="Fira Sans" panose="020B0503050000020004" pitchFamily="34" charset="0"/>
              </a:rPr>
              <a:t>prêt à taux 0 jusqu’à 20 K€ (entreprises entre 3 et 5 ans + création d’1 emploi)</a:t>
            </a:r>
          </a:p>
          <a:p>
            <a:pPr marL="285750" indent="-285750">
              <a:buFont typeface="Arial" charset="0"/>
              <a:buChar char="•"/>
            </a:pPr>
            <a:endParaRPr lang="fr-FR" b="1" dirty="0">
              <a:solidFill>
                <a:srgbClr val="373CFF"/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fr-FR" b="1" dirty="0">
                <a:solidFill>
                  <a:srgbClr val="373CFF"/>
                </a:solidFill>
                <a:latin typeface="Fira Sans" panose="020B0503050000020004" pitchFamily="34" charset="0"/>
              </a:rPr>
              <a:t>Pays de la Loire Prêt TPE –PME (BPI-REGION) </a:t>
            </a:r>
            <a:r>
              <a:rPr lang="fr-FR" dirty="0">
                <a:solidFill>
                  <a:srgbClr val="373CFF"/>
                </a:solidFill>
                <a:latin typeface="Fira Sans" panose="020B0503050000020004" pitchFamily="34" charset="0"/>
              </a:rPr>
              <a:t>: prêt dédié à la Croissance jusqu’à 50 K€</a:t>
            </a:r>
          </a:p>
          <a:p>
            <a:pPr marL="742950" lvl="1" indent="-285750">
              <a:buFont typeface="Arial" charset="0"/>
              <a:buChar char="•"/>
            </a:pPr>
            <a:endParaRPr lang="fr-FR" dirty="0">
              <a:solidFill>
                <a:srgbClr val="373CFF"/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fr-FR" b="1" dirty="0">
                <a:solidFill>
                  <a:srgbClr val="373CFF"/>
                </a:solidFill>
                <a:latin typeface="Fira Sans" panose="020B0503050000020004" pitchFamily="34" charset="0"/>
              </a:rPr>
              <a:t>BPI Innovation </a:t>
            </a:r>
            <a:r>
              <a:rPr lang="fr-FR" dirty="0">
                <a:solidFill>
                  <a:srgbClr val="373CFF"/>
                </a:solidFill>
                <a:latin typeface="Fira Sans" panose="020B0503050000020004" pitchFamily="34" charset="0"/>
              </a:rPr>
              <a:t>: aide au développement et à l’innovation (prêt à taux zéro ou avance récupérable )</a:t>
            </a:r>
          </a:p>
          <a:p>
            <a:pPr marL="285750" indent="-285750">
              <a:buFont typeface="Arial" charset="0"/>
              <a:buChar char="•"/>
            </a:pPr>
            <a:endParaRPr lang="fr-FR" dirty="0">
              <a:solidFill>
                <a:srgbClr val="373CFF"/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fr-FR" b="1" dirty="0">
                <a:solidFill>
                  <a:srgbClr val="373CFF"/>
                </a:solidFill>
                <a:latin typeface="Fira Sans" panose="020B0503050000020004" pitchFamily="34" charset="0"/>
              </a:rPr>
              <a:t>Pays de la Loire Participations : </a:t>
            </a:r>
            <a:r>
              <a:rPr lang="fr-FR" dirty="0">
                <a:solidFill>
                  <a:srgbClr val="373CFF"/>
                </a:solidFill>
                <a:latin typeface="Fira Sans" panose="020B0503050000020004" pitchFamily="34" charset="0"/>
              </a:rPr>
              <a:t>Intervention sous forme de prise de participation</a:t>
            </a:r>
          </a:p>
          <a:p>
            <a:pPr marL="285750" indent="-285750">
              <a:buFont typeface="Arial" charset="0"/>
              <a:buChar char="•"/>
            </a:pPr>
            <a:endParaRPr lang="fr-FR" dirty="0">
              <a:solidFill>
                <a:srgbClr val="373CFF"/>
              </a:solidFill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142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C80B9246-E8B3-48C6-8C09-23B6DC8DE9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0420" y="4476716"/>
            <a:ext cx="5816899" cy="666784"/>
          </a:xfr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4A6B2F3-F4CE-4300-97AA-A8564C0AC1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8714" y="199661"/>
            <a:ext cx="7638493" cy="209093"/>
          </a:xfrm>
        </p:spPr>
        <p:txBody>
          <a:bodyPr/>
          <a:lstStyle/>
          <a:p>
            <a:r>
              <a:rPr lang="fr-FR" sz="2000" b="1" dirty="0"/>
              <a:t>PAYS DE LA LOIRE RELANCE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5996C52-96DE-4ADB-B572-7C5A1F3A3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1139" y="1961527"/>
            <a:ext cx="5894441" cy="266630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F95A108-7CAF-4D1A-8CC2-83A61B10C594}"/>
              </a:ext>
            </a:extLst>
          </p:cNvPr>
          <p:cNvSpPr txBox="1"/>
          <p:nvPr/>
        </p:nvSpPr>
        <p:spPr>
          <a:xfrm>
            <a:off x="64655" y="600365"/>
            <a:ext cx="88809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/>
              <a:t>Entreprises des Pays de la Loire, la Région </a:t>
            </a:r>
            <a:r>
              <a:rPr lang="fr-FR" sz="1600" dirty="0"/>
              <a:t>crée avec ses partenaires bancaires ligériens et la Chambre de commerce et d’industrie régionale (CCIR), Pays de la Loire Relance, un dispositif pour financer vos projets de croissance grâce à un apport en fonds propres qui facilite l’octroi d’un prêt moyen terme.</a:t>
            </a:r>
          </a:p>
          <a:p>
            <a:r>
              <a:rPr lang="fr-FR" sz="1600" dirty="0"/>
              <a:t>Doté de plus de 9 M€ (à 51% financé par la Région), Pays de la Loire Relance accompagnera en fonds propres une cinquantaine d’entreprises</a:t>
            </a:r>
          </a:p>
        </p:txBody>
      </p:sp>
    </p:spTree>
    <p:extLst>
      <p:ext uri="{BB962C8B-B14F-4D97-AF65-F5344CB8AC3E}">
        <p14:creationId xmlns:p14="http://schemas.microsoft.com/office/powerpoint/2010/main" val="476007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8FBD04D-EC59-43D4-A3C2-334A0ADB8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87" y="637369"/>
            <a:ext cx="7517276" cy="4002951"/>
          </a:xfrm>
          <a:prstGeom prst="rect">
            <a:avLst/>
          </a:prstGeom>
          <a:noFill/>
        </p:spPr>
      </p:pic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A6A62ECB-E559-4979-940E-3975ACD746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51709" y="199661"/>
            <a:ext cx="7342153" cy="114375"/>
          </a:xfrm>
        </p:spPr>
        <p:txBody>
          <a:bodyPr/>
          <a:lstStyle/>
          <a:p>
            <a:r>
              <a:rPr lang="fr-FR" sz="1800" b="1" dirty="0"/>
              <a:t>PAYS DE LA LOIRE RELANCE</a:t>
            </a:r>
          </a:p>
          <a:p>
            <a:endParaRPr lang="en-US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77EA57B-A12F-404A-ADAF-6EEDE254BAF4}"/>
              </a:ext>
            </a:extLst>
          </p:cNvPr>
          <p:cNvSpPr txBox="1"/>
          <p:nvPr/>
        </p:nvSpPr>
        <p:spPr>
          <a:xfrm>
            <a:off x="138546" y="4759173"/>
            <a:ext cx="8755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Votre interlocuteur : Gael TRELOHAN </a:t>
            </a:r>
            <a:r>
              <a:rPr lang="fr-FR" dirty="0">
                <a:hlinkClick r:id="rId3"/>
              </a:rPr>
              <a:t>gael.trelohan@paysdelaloire.fr</a:t>
            </a:r>
            <a:r>
              <a:rPr lang="fr-FR" dirty="0"/>
              <a:t>  Tel: (02) 28 20 63 10</a:t>
            </a:r>
          </a:p>
        </p:txBody>
      </p:sp>
    </p:spTree>
    <p:extLst>
      <p:ext uri="{BB962C8B-B14F-4D97-AF65-F5344CB8AC3E}">
        <p14:creationId xmlns:p14="http://schemas.microsoft.com/office/powerpoint/2010/main" val="3136151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6FA6573-1D53-4A91-A34E-6670C75E2DC5}"/>
              </a:ext>
            </a:extLst>
          </p:cNvPr>
          <p:cNvSpPr txBox="1"/>
          <p:nvPr/>
        </p:nvSpPr>
        <p:spPr>
          <a:xfrm>
            <a:off x="1441470" y="103200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Autres dispositifs de prêts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16EDCD6-C3D8-467B-AA64-3B8EE5DDE829}"/>
              </a:ext>
            </a:extLst>
          </p:cNvPr>
          <p:cNvSpPr txBox="1"/>
          <p:nvPr/>
        </p:nvSpPr>
        <p:spPr>
          <a:xfrm>
            <a:off x="414981" y="965433"/>
            <a:ext cx="8110709" cy="3624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charset="0"/>
              <a:buChar char="•"/>
            </a:pPr>
            <a:r>
              <a:rPr lang="fr-FR" b="1" dirty="0">
                <a:solidFill>
                  <a:srgbClr val="373CFF"/>
                </a:solidFill>
                <a:latin typeface="Fira Sans Regular"/>
                <a:cs typeface="+mj-cs"/>
              </a:rPr>
              <a:t>TOTAL Développement </a:t>
            </a:r>
            <a:r>
              <a:rPr lang="fr-FR" dirty="0">
                <a:solidFill>
                  <a:srgbClr val="373CFF"/>
                </a:solidFill>
                <a:latin typeface="Fira Sans Regular"/>
                <a:cs typeface="+mj-cs"/>
              </a:rPr>
              <a:t>: Fonds national d’accompagnement au soutien de la création et/ou reprise d’entreprise (Avance remboursable de 20 à 50 K€ à taux zéro)</a:t>
            </a:r>
          </a:p>
          <a:p>
            <a:pPr lvl="1"/>
            <a:endParaRPr lang="fr-FR" dirty="0">
              <a:solidFill>
                <a:srgbClr val="373CFF"/>
              </a:solidFill>
              <a:latin typeface="Fira Sans Regular"/>
              <a:cs typeface="+mj-cs"/>
            </a:endParaRPr>
          </a:p>
          <a:p>
            <a:pPr marL="214313" indent="-214313">
              <a:buFont typeface="Arial" charset="0"/>
              <a:buChar char="•"/>
            </a:pPr>
            <a:r>
              <a:rPr lang="fr-FR" b="1" dirty="0">
                <a:solidFill>
                  <a:srgbClr val="373CFF"/>
                </a:solidFill>
                <a:latin typeface="Fira Sans Regular"/>
                <a:cs typeface="+mj-cs"/>
              </a:rPr>
              <a:t>AIRBUS Développement </a:t>
            </a:r>
            <a:r>
              <a:rPr lang="fr-FR" dirty="0">
                <a:solidFill>
                  <a:srgbClr val="373CFF"/>
                </a:solidFill>
                <a:latin typeface="Fira Sans Regular"/>
                <a:cs typeface="+mj-cs"/>
              </a:rPr>
              <a:t>: prêt participatif jusqu’à 20 000 € + apport en compétence (partenaires Aéronautique) 1500 à 2000 € par emploi créé à 3 ans</a:t>
            </a:r>
          </a:p>
          <a:p>
            <a:pPr marL="214313" indent="-214313">
              <a:buFont typeface="Arial" charset="0"/>
              <a:buChar char="•"/>
            </a:pPr>
            <a:endParaRPr lang="fr-FR" dirty="0">
              <a:solidFill>
                <a:srgbClr val="373CFF"/>
              </a:solidFill>
              <a:latin typeface="Fira Sans Regular"/>
              <a:cs typeface="+mj-cs"/>
            </a:endParaRPr>
          </a:p>
          <a:p>
            <a:pPr marL="214313" indent="-214313">
              <a:buFont typeface="Arial" charset="0"/>
              <a:buChar char="•"/>
            </a:pPr>
            <a:r>
              <a:rPr lang="fr-FR" b="1" dirty="0">
                <a:solidFill>
                  <a:srgbClr val="373CFF"/>
                </a:solidFill>
                <a:latin typeface="Fira Sans Regular"/>
                <a:cs typeface="+mj-cs"/>
              </a:rPr>
              <a:t>Fonds Pays de la Loire RSE </a:t>
            </a:r>
            <a:r>
              <a:rPr lang="fr-FR" dirty="0">
                <a:solidFill>
                  <a:srgbClr val="373CFF"/>
                </a:solidFill>
                <a:latin typeface="Fira Sans Regular"/>
                <a:cs typeface="+mj-cs"/>
              </a:rPr>
              <a:t>: France Active , entreprise engagée dans une politique de développement sociétale (60 000€ sur 5 ans à 2 %) – entreprise souhaitant engager une démarche RSE et projet de développement</a:t>
            </a:r>
          </a:p>
          <a:p>
            <a:pPr marL="214313" indent="-214313">
              <a:buFont typeface="Arial" charset="0"/>
              <a:buChar char="•"/>
            </a:pPr>
            <a:endParaRPr lang="fr-FR" sz="1350" dirty="0"/>
          </a:p>
        </p:txBody>
      </p:sp>
    </p:spTree>
    <p:extLst>
      <p:ext uri="{BB962C8B-B14F-4D97-AF65-F5344CB8AC3E}">
        <p14:creationId xmlns:p14="http://schemas.microsoft.com/office/powerpoint/2010/main" val="590377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2085" y="2001638"/>
            <a:ext cx="78968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rgbClr val="373CFF"/>
                </a:solidFill>
                <a:latin typeface="Fira Sans" panose="020B0503050000020004" pitchFamily="34" charset="0"/>
              </a:rPr>
              <a:t>Fonds </a:t>
            </a:r>
            <a:r>
              <a:rPr lang="fr-FR" b="1" dirty="0">
                <a:solidFill>
                  <a:srgbClr val="373CFF"/>
                </a:solidFill>
                <a:latin typeface="Fira Sans" panose="020B0503050000020004" pitchFamily="34" charset="0"/>
              </a:rPr>
              <a:t>Mutualisé de Revitalisation de Loire-Atlantique</a:t>
            </a:r>
          </a:p>
          <a:p>
            <a:r>
              <a:rPr lang="fr-FR" dirty="0">
                <a:solidFill>
                  <a:srgbClr val="373CFF"/>
                </a:solidFill>
                <a:latin typeface="Fira Sans" panose="020B0503050000020004" pitchFamily="34" charset="0"/>
              </a:rPr>
              <a:t>Subventions à la création d’emplois d’un montant de 4 000 €/emploi</a:t>
            </a:r>
          </a:p>
          <a:p>
            <a:r>
              <a:rPr lang="fr-FR" dirty="0">
                <a:solidFill>
                  <a:srgbClr val="373CFF"/>
                </a:solidFill>
                <a:latin typeface="Fira Sans" panose="020B0503050000020004" pitchFamily="34" charset="0"/>
              </a:rPr>
              <a:t>• destinées aux TPE et PME, porteuses de projets de développement</a:t>
            </a:r>
          </a:p>
          <a:p>
            <a:r>
              <a:rPr lang="fr-FR" dirty="0">
                <a:solidFill>
                  <a:srgbClr val="373CFF"/>
                </a:solidFill>
                <a:latin typeface="Fira Sans" panose="020B0503050000020004" pitchFamily="34" charset="0"/>
              </a:rPr>
              <a:t>• créant dans les 3 ans de 1 à 5 emplois par projet en CDI ETP</a:t>
            </a:r>
          </a:p>
          <a:p>
            <a:r>
              <a:rPr lang="fr-FR" sz="1600" b="1" dirty="0">
                <a:latin typeface="Fira Sans" panose="020B05030500000200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plus d'infos et lien vers le dossier de demande </a:t>
            </a:r>
            <a:endParaRPr lang="fr-FR" sz="1600" b="1" dirty="0">
              <a:latin typeface="Fira Sans" panose="020B0503050000020004" pitchFamily="34" charset="0"/>
            </a:endParaRPr>
          </a:p>
        </p:txBody>
      </p:sp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D8A231A1-9C71-4989-939B-F6C9C95CA4F3}"/>
              </a:ext>
            </a:extLst>
          </p:cNvPr>
          <p:cNvSpPr txBox="1">
            <a:spLocks/>
          </p:cNvSpPr>
          <p:nvPr/>
        </p:nvSpPr>
        <p:spPr>
          <a:xfrm>
            <a:off x="1255369" y="199661"/>
            <a:ext cx="7638493" cy="20909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>
                <a:solidFill>
                  <a:schemeClr val="bg1"/>
                </a:solidFill>
                <a:latin typeface="Fira Sans" panose="020B0503050000020004" pitchFamily="34" charset="0"/>
              </a:rPr>
              <a:t>Aides et subventions au recrutement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D45BCF8-D177-49CB-9474-2DD89BE830B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582" y="1704305"/>
            <a:ext cx="2127250" cy="566420"/>
          </a:xfrm>
          <a:prstGeom prst="rect">
            <a:avLst/>
          </a:prstGeom>
          <a:noFill/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A128E72-AF1E-4178-9DB8-8DAF6AEC957F}"/>
              </a:ext>
            </a:extLst>
          </p:cNvPr>
          <p:cNvSpPr txBox="1"/>
          <p:nvPr/>
        </p:nvSpPr>
        <p:spPr>
          <a:xfrm>
            <a:off x="282085" y="911114"/>
            <a:ext cx="85020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fr-FR" sz="1800" b="1" dirty="0">
                <a:solidFill>
                  <a:srgbClr val="373CFF"/>
                </a:solidFill>
                <a:latin typeface="Fira Sans" panose="020B0503050000020004" pitchFamily="34" charset="0"/>
              </a:rPr>
              <a:t>Pays de la Loire Prime Création  : </a:t>
            </a:r>
            <a:r>
              <a:rPr lang="fr-FR" sz="1800" dirty="0">
                <a:solidFill>
                  <a:srgbClr val="373CFF"/>
                </a:solidFill>
                <a:latin typeface="Fira Sans" panose="020B0503050000020004" pitchFamily="34" charset="0"/>
              </a:rPr>
              <a:t>une subvention de 5000 € pour la création d’un emploi dans les 2 premières années de création (condition prêt d’honneur ou garantie solidaire)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E47D9DB-312A-4EF7-9216-FB172FBAAFDF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071" y="2336804"/>
            <a:ext cx="1505586" cy="643338"/>
          </a:xfrm>
          <a:prstGeom prst="rect">
            <a:avLst/>
          </a:prstGeom>
          <a:noFill/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34ED469-6490-40BD-AB5E-CA37687E0071}"/>
              </a:ext>
            </a:extLst>
          </p:cNvPr>
          <p:cNvSpPr txBox="1"/>
          <p:nvPr/>
        </p:nvSpPr>
        <p:spPr>
          <a:xfrm>
            <a:off x="208310" y="3923158"/>
            <a:ext cx="86495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rgbClr val="373CFF"/>
                </a:solidFill>
                <a:latin typeface="Fira Sans" panose="020B0503050000020004" pitchFamily="34" charset="0"/>
              </a:rPr>
              <a:t>Fonds </a:t>
            </a:r>
            <a:r>
              <a:rPr lang="fr-FR" b="1" dirty="0">
                <a:solidFill>
                  <a:srgbClr val="373CFF"/>
                </a:solidFill>
                <a:latin typeface="Fira Sans" panose="020B0503050000020004" pitchFamily="34" charset="0"/>
              </a:rPr>
              <a:t>Mutualisé de Revitalisation de Vendée</a:t>
            </a:r>
          </a:p>
          <a:p>
            <a:r>
              <a:rPr lang="fr-FR" dirty="0">
                <a:solidFill>
                  <a:srgbClr val="373CFF"/>
                </a:solidFill>
                <a:latin typeface="Fira Sans" panose="020B0503050000020004" pitchFamily="34" charset="0"/>
              </a:rPr>
              <a:t>Subventions à la création d’emplois d’un montant de 8 000 €/emploi</a:t>
            </a:r>
          </a:p>
          <a:p>
            <a:r>
              <a:rPr lang="fr-FR" dirty="0">
                <a:solidFill>
                  <a:srgbClr val="373CFF"/>
                </a:solidFill>
                <a:latin typeface="Fira Sans" panose="020B0503050000020004" pitchFamily="34" charset="0"/>
              </a:rPr>
              <a:t>(contact : gael.beignon@vendee.cci.fr)</a:t>
            </a:r>
          </a:p>
        </p:txBody>
      </p:sp>
    </p:spTree>
    <p:extLst>
      <p:ext uri="{BB962C8B-B14F-4D97-AF65-F5344CB8AC3E}">
        <p14:creationId xmlns:p14="http://schemas.microsoft.com/office/powerpoint/2010/main" val="749439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543392-9D7A-4F26-89D2-FCDEF9B86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378" y="711200"/>
            <a:ext cx="8709575" cy="2967396"/>
          </a:xfrm>
        </p:spPr>
        <p:txBody>
          <a:bodyPr/>
          <a:lstStyle/>
          <a:p>
            <a:r>
              <a:rPr lang="fr-FR" sz="1600" b="1" dirty="0"/>
              <a:t>PAYS DE LA LOIRE CONSEIL : participation financière au recours à un conseil extérieur (30 % du conseil (mini-maxi 5000 € à 15 000 € HT)</a:t>
            </a:r>
          </a:p>
          <a:p>
            <a:endParaRPr lang="fr-FR" sz="1600" b="1" dirty="0"/>
          </a:p>
          <a:p>
            <a:r>
              <a:rPr lang="fr-FR" sz="1600" b="1" dirty="0"/>
              <a:t>PAYS DE LA LOIRE INVESTISSEMENTS NUMERIQUES : subvention pour l’acquisition de solutions immatérielles (mini-maxi 5000 € à 15 000 € HT)</a:t>
            </a:r>
          </a:p>
          <a:p>
            <a:pPr marL="0" indent="0">
              <a:buNone/>
            </a:pPr>
            <a:r>
              <a:rPr lang="fr-FR" sz="1600" b="1" i="1" dirty="0"/>
              <a:t>= &gt; Eligibilité : </a:t>
            </a:r>
            <a:r>
              <a:rPr lang="fr-FR" sz="1600" b="0" i="1" dirty="0">
                <a:effectLst/>
                <a:latin typeface="Ubuntu"/>
              </a:rPr>
              <a:t>Entreprises de moins de 50 salariés, créées depuis plus de 2 ans exerçant une activité marchande majoritairement et ayant un chiffre d’affaires n’excédant pas 10 M€, implantées dans la région Pays de la Loire (siège social, filiale, établissement), sous réserve que l’investissement envisagé concerne directement ladite implantation.</a:t>
            </a:r>
          </a:p>
          <a:p>
            <a:pPr marL="0" indent="0">
              <a:buNone/>
            </a:pPr>
            <a:endParaRPr lang="fr-FR" sz="1600" b="0" i="1" dirty="0">
              <a:effectLst/>
              <a:latin typeface="Ubuntu"/>
            </a:endParaRPr>
          </a:p>
          <a:p>
            <a:r>
              <a:rPr lang="fr-FR" sz="1600" b="1" dirty="0"/>
              <a:t>AMI Industrie du Futur :  </a:t>
            </a:r>
            <a:r>
              <a:rPr lang="fr-FR" sz="1600" dirty="0"/>
              <a:t>subvention et prêts pour des projets de modernisation d’un outil/process de production (ex : </a:t>
            </a:r>
            <a:r>
              <a:rPr lang="fr-FR" sz="1600" dirty="0" err="1"/>
              <a:t>automisation</a:t>
            </a:r>
            <a:r>
              <a:rPr lang="fr-FR" sz="1600" dirty="0"/>
              <a:t>, </a:t>
            </a:r>
            <a:r>
              <a:rPr lang="fr-FR" sz="1600" dirty="0" err="1"/>
              <a:t>numerisation</a:t>
            </a:r>
            <a:r>
              <a:rPr lang="fr-FR" sz="1600" dirty="0"/>
              <a:t>, organisation…)</a:t>
            </a:r>
          </a:p>
          <a:p>
            <a:endParaRPr lang="fr-FR" sz="1600" dirty="0"/>
          </a:p>
          <a:p>
            <a:r>
              <a:rPr lang="fr-FR" sz="1600" b="1" dirty="0"/>
              <a:t>Votre Interlocutrice </a:t>
            </a:r>
            <a:r>
              <a:rPr lang="fr-FR" sz="1600" b="1" dirty="0" err="1"/>
              <a:t>Solutions&amp;Co</a:t>
            </a:r>
            <a:endParaRPr lang="fr-FR" sz="1600" b="1" dirty="0"/>
          </a:p>
          <a:p>
            <a:endParaRPr lang="fr-FR" sz="1800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ED6147E-C114-4A22-85B1-F5CFA16F57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sz="2000" b="1" dirty="0"/>
              <a:t>Aides et subventions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C503026-2593-469B-A401-205AF8FC8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6489" y="4037307"/>
            <a:ext cx="2602093" cy="98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153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EA1649-EE8C-473C-A2CB-DC35020E4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2" y="950686"/>
            <a:ext cx="8207828" cy="366240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b="1" u="sng" dirty="0"/>
              <a:t>Développement à l’international </a:t>
            </a:r>
          </a:p>
          <a:p>
            <a:pPr marL="0" indent="0">
              <a:buNone/>
            </a:pPr>
            <a:endParaRPr lang="fr-FR" sz="1800" b="1" dirty="0"/>
          </a:p>
          <a:p>
            <a:pPr marL="0" indent="0">
              <a:buNone/>
            </a:pPr>
            <a:r>
              <a:rPr lang="fr-FR" sz="1800" b="1" dirty="0"/>
              <a:t>PRIM’EXPORT : </a:t>
            </a:r>
            <a:r>
              <a:rPr lang="fr-FR" sz="1800" dirty="0"/>
              <a:t>Participation à un salon professionnel ou à une mini-exposition à l'étranger </a:t>
            </a:r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r>
              <a:rPr lang="fr-FR" sz="1800" b="1" dirty="0"/>
              <a:t>INIT’ EXPORT : </a:t>
            </a:r>
            <a:r>
              <a:rPr lang="fr-FR" sz="1800" dirty="0"/>
              <a:t>Se doter des outils de communication et/ou marketing adaptés aux marchés étrangers ciblés et indispensables à leur développement international.</a:t>
            </a:r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r>
              <a:rPr lang="fr-FR" sz="1800" b="1" dirty="0"/>
              <a:t>EMPLOI EXPORT : </a:t>
            </a:r>
            <a:r>
              <a:rPr lang="fr-FR" sz="1800" dirty="0"/>
              <a:t>Renforcer le développement export des entreprises en accompagnant la mise en</a:t>
            </a:r>
          </a:p>
          <a:p>
            <a:pPr marL="0" indent="0">
              <a:buNone/>
            </a:pPr>
            <a:r>
              <a:rPr lang="fr-FR" sz="1800" dirty="0"/>
              <a:t>place d’un salarié export</a:t>
            </a:r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sz="1800" dirty="0"/>
          </a:p>
        </p:txBody>
      </p:sp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3596E648-1CBF-4E51-8278-EBDF9922CF90}"/>
              </a:ext>
            </a:extLst>
          </p:cNvPr>
          <p:cNvSpPr txBox="1">
            <a:spLocks/>
          </p:cNvSpPr>
          <p:nvPr/>
        </p:nvSpPr>
        <p:spPr>
          <a:xfrm>
            <a:off x="1407769" y="142968"/>
            <a:ext cx="7638493" cy="20909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i="0" kern="1200">
                <a:solidFill>
                  <a:srgbClr val="FFFFFF"/>
                </a:solidFill>
                <a:latin typeface="Fira Sans Regular"/>
                <a:ea typeface="+mn-ea"/>
                <a:cs typeface="Fira Sans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/>
              <a:t>Aides et subventions </a:t>
            </a:r>
          </a:p>
        </p:txBody>
      </p:sp>
    </p:spTree>
    <p:extLst>
      <p:ext uri="{BB962C8B-B14F-4D97-AF65-F5344CB8AC3E}">
        <p14:creationId xmlns:p14="http://schemas.microsoft.com/office/powerpoint/2010/main" val="1451630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EA1649-EE8C-473C-A2CB-DC35020E4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2" y="950686"/>
            <a:ext cx="8207828" cy="3662406"/>
          </a:xfrm>
        </p:spPr>
        <p:txBody>
          <a:bodyPr/>
          <a:lstStyle/>
          <a:p>
            <a:pPr marL="0" indent="0">
              <a:buNone/>
            </a:pPr>
            <a:r>
              <a:rPr lang="fr-FR" sz="1800" b="1" u="sng" dirty="0"/>
              <a:t>Fonds Tourisme Durable</a:t>
            </a:r>
          </a:p>
          <a:p>
            <a:pPr marL="0" indent="0">
              <a:buNone/>
            </a:pPr>
            <a:r>
              <a:rPr lang="fr-FR" sz="1800" dirty="0"/>
              <a:t>Subventions pour les restaurateurs et hébergements touristiques s’engageant dans une démarche de tourisme durable (réductions impacts, circuits de proximité…)</a:t>
            </a:r>
          </a:p>
          <a:p>
            <a:pPr marL="0" indent="0">
              <a:buNone/>
            </a:pPr>
            <a:endParaRPr lang="fr-FR" sz="1800" b="1" u="sng" dirty="0"/>
          </a:p>
          <a:p>
            <a:pPr marL="0" indent="0">
              <a:buNone/>
            </a:pPr>
            <a:r>
              <a:rPr lang="fr-FR" sz="1800" dirty="0">
                <a:hlinkClick r:id="rId2"/>
              </a:rPr>
              <a:t>https://agirpourlatransition.ademe.fr/entreprises/fonds-tourisme-durable-restaurateurs-hebergeurs-accelerez-transition-ecologique</a:t>
            </a:r>
            <a:endParaRPr lang="fr-FR" sz="1800" dirty="0"/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r>
              <a:rPr lang="fr-FR" sz="1800" b="1" u="sng" dirty="0"/>
              <a:t>Solutions </a:t>
            </a:r>
            <a:r>
              <a:rPr lang="fr-FR" sz="1800" b="1" u="sng" dirty="0" err="1"/>
              <a:t>Immo</a:t>
            </a:r>
            <a:r>
              <a:rPr lang="fr-FR" sz="1800" b="1" u="sng" dirty="0"/>
              <a:t> Tourisme</a:t>
            </a:r>
          </a:p>
          <a:p>
            <a:pPr marL="0" indent="0">
              <a:buNone/>
            </a:pPr>
            <a:r>
              <a:rPr lang="fr-FR" sz="1800" dirty="0"/>
              <a:t>Foncière Solutions </a:t>
            </a:r>
            <a:r>
              <a:rPr lang="fr-FR" sz="1800" dirty="0" err="1"/>
              <a:t>Immo</a:t>
            </a:r>
            <a:r>
              <a:rPr lang="fr-FR" sz="1800" dirty="0"/>
              <a:t> Tourisme </a:t>
            </a:r>
            <a:r>
              <a:rPr lang="fr-FR" sz="1800"/>
              <a:t>intervenant sur des </a:t>
            </a:r>
            <a:r>
              <a:rPr lang="fr-FR" sz="1800" dirty="0"/>
              <a:t>projets de relance ou de reprise financés par </a:t>
            </a:r>
            <a:r>
              <a:rPr lang="fr-FR" sz="1800"/>
              <a:t>l’achat d’un </a:t>
            </a:r>
            <a:r>
              <a:rPr lang="fr-FR" sz="1800" dirty="0"/>
              <a:t>actif immobilier</a:t>
            </a:r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sz="1800" dirty="0"/>
          </a:p>
        </p:txBody>
      </p:sp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3596E648-1CBF-4E51-8278-EBDF9922CF90}"/>
              </a:ext>
            </a:extLst>
          </p:cNvPr>
          <p:cNvSpPr txBox="1">
            <a:spLocks/>
          </p:cNvSpPr>
          <p:nvPr/>
        </p:nvSpPr>
        <p:spPr>
          <a:xfrm>
            <a:off x="1407769" y="142968"/>
            <a:ext cx="7638493" cy="20909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i="0" kern="1200">
                <a:solidFill>
                  <a:srgbClr val="FFFFFF"/>
                </a:solidFill>
                <a:latin typeface="Fira Sans Regular"/>
                <a:ea typeface="+mn-ea"/>
                <a:cs typeface="Fira Sans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/>
              <a:t>Zoom tourisme </a:t>
            </a:r>
          </a:p>
        </p:txBody>
      </p:sp>
    </p:spTree>
    <p:extLst>
      <p:ext uri="{BB962C8B-B14F-4D97-AF65-F5344CB8AC3E}">
        <p14:creationId xmlns:p14="http://schemas.microsoft.com/office/powerpoint/2010/main" val="814589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D37CE12-D0CB-4D1E-8D2C-D38FBBDE93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sz="2000" b="1" dirty="0"/>
              <a:t>UN SITE  CLE SUR LES AIDES ET LES FINANCEMENTS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CCADC5-1719-4AC3-8421-3703C8BECB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88"/>
          <a:stretch/>
        </p:blipFill>
        <p:spPr>
          <a:xfrm>
            <a:off x="1559622" y="879564"/>
            <a:ext cx="5610397" cy="372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33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32040" y="0"/>
            <a:ext cx="4211960" cy="5143500"/>
          </a:xfrm>
          <a:prstGeom prst="rect">
            <a:avLst/>
          </a:prstGeom>
          <a:solidFill>
            <a:srgbClr val="373C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5238118" y="1017346"/>
            <a:ext cx="3448681" cy="3687878"/>
          </a:xfrm>
        </p:spPr>
        <p:txBody>
          <a:bodyPr/>
          <a:lstStyle/>
          <a:p>
            <a:r>
              <a:rPr lang="fr-FR" sz="2000" b="1" dirty="0"/>
              <a:t>QUESTIONS / REPONSES</a:t>
            </a:r>
          </a:p>
        </p:txBody>
      </p:sp>
    </p:spTree>
    <p:extLst>
      <p:ext uri="{BB962C8B-B14F-4D97-AF65-F5344CB8AC3E}">
        <p14:creationId xmlns:p14="http://schemas.microsoft.com/office/powerpoint/2010/main" val="3068512502"/>
      </p:ext>
    </p:extLst>
  </p:cSld>
  <p:clrMapOvr>
    <a:masterClrMapping/>
  </p:clrMapOvr>
</p:sld>
</file>

<file path=ppt/theme/theme1.xml><?xml version="1.0" encoding="utf-8"?>
<a:theme xmlns:a="http://schemas.openxmlformats.org/drawingml/2006/main" name="Page de gard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_Presentation_CCI_2019.pptx  -  Lecture seule" id="{20816A8C-E13F-4B76-9661-D2CF42C26025}" vid="{0EEA0E22-069D-4473-9853-0323A09F8FBC}"/>
    </a:ext>
  </a:extLst>
</a:theme>
</file>

<file path=ppt/theme/theme2.xml><?xml version="1.0" encoding="utf-8"?>
<a:theme xmlns:a="http://schemas.openxmlformats.org/drawingml/2006/main" name="Mise en page 1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_Presentation_CCI_2019.pptx  -  Lecture seule" id="{20816A8C-E13F-4B76-9661-D2CF42C26025}" vid="{2B330E31-8947-4E22-8CFF-484026E48BD6}"/>
    </a:ext>
  </a:extLst>
</a:theme>
</file>

<file path=ppt/theme/theme3.xml><?xml version="1.0" encoding="utf-8"?>
<a:theme xmlns:a="http://schemas.openxmlformats.org/drawingml/2006/main" name="Mise en page 2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_Presentation_CCI_2019.pptx  -  Lecture seule" id="{20816A8C-E13F-4B76-9661-D2CF42C26025}" vid="{EBF0BC64-B082-40ED-ABEA-4846859BBA5E}"/>
    </a:ext>
  </a:extLst>
</a:theme>
</file>

<file path=ppt/theme/theme4.xml><?xml version="1.0" encoding="utf-8"?>
<a:theme xmlns:a="http://schemas.openxmlformats.org/drawingml/2006/main" name="Dernière pag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900">
            <a:solidFill>
              <a:schemeClr val="bg1"/>
            </a:solidFill>
            <a:latin typeface="Fira Sans Light"/>
            <a:cs typeface="Fira Sans Ligh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_Presentation_CCI_2019.pptx  -  Lecture seule" id="{20816A8C-E13F-4B76-9661-D2CF42C26025}" vid="{F32B975C-DC80-466F-A094-05BEBB66202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A3F54F0574ED4B9A1C74FA11B79CFB" ma:contentTypeVersion="14" ma:contentTypeDescription="Crée un document." ma:contentTypeScope="" ma:versionID="6be40e94f55237352adadf2725c45f1a">
  <xsd:schema xmlns:xsd="http://www.w3.org/2001/XMLSchema" xmlns:xs="http://www.w3.org/2001/XMLSchema" xmlns:p="http://schemas.microsoft.com/office/2006/metadata/properties" xmlns:ns2="29979e50-8e7e-4c89-99ca-90729ceb9194" xmlns:ns3="1b11f4c9-cb71-4a45-bd11-10eeb433582f" targetNamespace="http://schemas.microsoft.com/office/2006/metadata/properties" ma:root="true" ma:fieldsID="64abd7d42ee83a6d9e7355da3158f29c" ns2:_="" ns3:_="">
    <xsd:import namespace="29979e50-8e7e-4c89-99ca-90729ceb9194"/>
    <xsd:import namespace="1b11f4c9-cb71-4a45-bd11-10eeb433582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Ressourcepour_x002e__x002e__x002e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979e50-8e7e-4c89-99ca-90729ceb91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Ressourcepour_x002e__x002e__x002e_" ma:index="21" nillable="true" ma:displayName="Ressource pour..." ma:format="Dropdown" ma:internalName="Ressourcepour_x002e__x002e__x002e_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11f4c9-cb71-4a45-bd11-10eeb433582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ssourcepour_x002e__x002e__x002e_ xmlns="29979e50-8e7e-4c89-99ca-90729ceb9194" xsi:nil="true"/>
  </documentManagement>
</p:properties>
</file>

<file path=customXml/itemProps1.xml><?xml version="1.0" encoding="utf-8"?>
<ds:datastoreItem xmlns:ds="http://schemas.openxmlformats.org/officeDocument/2006/customXml" ds:itemID="{10ABD7B9-8BD5-4CAA-90E9-8AD47A6587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734220-734B-467D-9952-376121C126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979e50-8e7e-4c89-99ca-90729ceb9194"/>
    <ds:schemaRef ds:uri="1b11f4c9-cb71-4a45-bd11-10eeb43358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0FBA06A-87A6-4E9A-B6DF-943B3D9FCCB1}">
  <ds:schemaRefs>
    <ds:schemaRef ds:uri="1ae350a5-e82a-4996-8177-c0b88a3ac46f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b03b2e61-8694-4f4d-af81-32764bee7b57"/>
    <ds:schemaRef ds:uri="http://purl.org/dc/dcmitype/"/>
    <ds:schemaRef ds:uri="http://schemas.microsoft.com/sharepoint/v3"/>
    <ds:schemaRef ds:uri="http://www.w3.org/XML/1998/namespace"/>
    <ds:schemaRef ds:uri="http://purl.org/dc/terms/"/>
    <ds:schemaRef ds:uri="29979e50-8e7e-4c89-99ca-90729ceb919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PPT_Presentation_CCI_2019</Template>
  <TotalTime>5059</TotalTime>
  <Words>937</Words>
  <Application>Microsoft Office PowerPoint</Application>
  <PresentationFormat>Affichage à l'écran (16:9)</PresentationFormat>
  <Paragraphs>90</Paragraphs>
  <Slides>13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13</vt:i4>
      </vt:variant>
    </vt:vector>
  </HeadingPairs>
  <TitlesOfParts>
    <vt:vector size="26" baseType="lpstr">
      <vt:lpstr>Arial</vt:lpstr>
      <vt:lpstr>Calibri</vt:lpstr>
      <vt:lpstr>Fira Sans</vt:lpstr>
      <vt:lpstr>Fira Sans Bold</vt:lpstr>
      <vt:lpstr>Fira Sans Light</vt:lpstr>
      <vt:lpstr>Fira Sans Regular</vt:lpstr>
      <vt:lpstr>Helvetica</vt:lpstr>
      <vt:lpstr>Ubuntu</vt:lpstr>
      <vt:lpstr>Wingdings</vt:lpstr>
      <vt:lpstr>Page de garde</vt:lpstr>
      <vt:lpstr>Mise en page 1</vt:lpstr>
      <vt:lpstr>Mise en page 2</vt:lpstr>
      <vt:lpstr>Dernière page</vt:lpstr>
      <vt:lpstr>Accompagner la croissance des entreprises  (aides et financements)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CCI France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</dc:title>
  <dc:creator>BERLIVET Yvan</dc:creator>
  <cp:lastModifiedBy>BIHAN-ARROUET Fabienne</cp:lastModifiedBy>
  <cp:revision>65</cp:revision>
  <cp:lastPrinted>2021-10-07T16:05:02Z</cp:lastPrinted>
  <dcterms:created xsi:type="dcterms:W3CDTF">2020-09-02T12:53:18Z</dcterms:created>
  <dcterms:modified xsi:type="dcterms:W3CDTF">2022-02-09T14:09:39Z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0x01010059A3F54F0574ED4B9A1C74FA11B79CFB</vt:lpwstr>
  </property>
</Properties>
</file>